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21" r:id="rId2"/>
    <p:sldId id="330" r:id="rId3"/>
    <p:sldId id="33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586222-61C6-4DE9-9307-C9A6065F2AA5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22BB3A-379F-401B-AF4F-53B5E089C6A8}">
      <dgm:prSet phldrT="[Text]" custT="1"/>
      <dgm:spPr/>
      <dgm:t>
        <a:bodyPr/>
        <a:lstStyle/>
        <a:p>
          <a:pPr algn="ctr"/>
          <a:r>
            <a:rPr lang="el-GR" sz="3200" dirty="0" smtClean="0"/>
            <a:t>                ΕΠΕΝΔΥΣΕΙΣ ΕΝΟΣ Τ.Ε.Α.</a:t>
          </a:r>
          <a:r>
            <a:rPr lang="en-US" sz="3200" dirty="0" smtClean="0"/>
            <a:t>		</a:t>
          </a:r>
          <a:endParaRPr lang="en-US" sz="3200" dirty="0"/>
        </a:p>
      </dgm:t>
    </dgm:pt>
    <dgm:pt modelId="{9512993A-C61E-45E4-BCC5-CA5B09DEC2DF}" type="parTrans" cxnId="{36F21B25-A61D-4316-97AC-7A51A3ED60CC}">
      <dgm:prSet/>
      <dgm:spPr/>
      <dgm:t>
        <a:bodyPr/>
        <a:lstStyle/>
        <a:p>
          <a:endParaRPr lang="en-US"/>
        </a:p>
      </dgm:t>
    </dgm:pt>
    <dgm:pt modelId="{CDAB7BF5-0BB8-4D61-AB3F-BD37037C8EF5}" type="sibTrans" cxnId="{36F21B25-A61D-4316-97AC-7A51A3ED60CC}">
      <dgm:prSet/>
      <dgm:spPr/>
      <dgm:t>
        <a:bodyPr/>
        <a:lstStyle/>
        <a:p>
          <a:endParaRPr lang="en-US"/>
        </a:p>
      </dgm:t>
    </dgm:pt>
    <dgm:pt modelId="{DE28126C-69C8-49E0-A327-CE0DE3FB531B}" type="pres">
      <dgm:prSet presAssocID="{F3586222-61C6-4DE9-9307-C9A6065F2A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BDE4FA-F2D5-4E31-AADF-D3317BB2BB5A}" type="pres">
      <dgm:prSet presAssocID="{A622BB3A-379F-401B-AF4F-53B5E089C6A8}" presName="parentText" presStyleLbl="node1" presStyleIdx="0" presStyleCnt="1" custScaleY="57291" custLinFactNeighborX="-348" custLinFactNeighborY="-181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4ED10E-89BE-4759-A7B4-D2D944B83174}" type="presOf" srcId="{F3586222-61C6-4DE9-9307-C9A6065F2AA5}" destId="{DE28126C-69C8-49E0-A327-CE0DE3FB531B}" srcOrd="0" destOrd="0" presId="urn:microsoft.com/office/officeart/2005/8/layout/vList2"/>
    <dgm:cxn modelId="{4ECE9268-A195-4964-A9B8-434A28415B8E}" type="presOf" srcId="{A622BB3A-379F-401B-AF4F-53B5E089C6A8}" destId="{71BDE4FA-F2D5-4E31-AADF-D3317BB2BB5A}" srcOrd="0" destOrd="0" presId="urn:microsoft.com/office/officeart/2005/8/layout/vList2"/>
    <dgm:cxn modelId="{36F21B25-A61D-4316-97AC-7A51A3ED60CC}" srcId="{F3586222-61C6-4DE9-9307-C9A6065F2AA5}" destId="{A622BB3A-379F-401B-AF4F-53B5E089C6A8}" srcOrd="0" destOrd="0" parTransId="{9512993A-C61E-45E4-BCC5-CA5B09DEC2DF}" sibTransId="{CDAB7BF5-0BB8-4D61-AB3F-BD37037C8EF5}"/>
    <dgm:cxn modelId="{C5E5B638-28C4-4EE0-A672-FFDEF30A5E59}" type="presParOf" srcId="{DE28126C-69C8-49E0-A327-CE0DE3FB531B}" destId="{71BDE4FA-F2D5-4E31-AADF-D3317BB2BB5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586222-61C6-4DE9-9307-C9A6065F2AA5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22BB3A-379F-401B-AF4F-53B5E089C6A8}">
      <dgm:prSet phldrT="[Text]" custT="1"/>
      <dgm:spPr/>
      <dgm:t>
        <a:bodyPr/>
        <a:lstStyle/>
        <a:p>
          <a:pPr algn="ctr"/>
          <a:r>
            <a:rPr lang="el-GR" sz="3200" dirty="0" smtClean="0"/>
            <a:t>         ΜΕΤΡΗΣΗ ΚΙΝΔΥΝΟΥ ΓΙΑ ΕΝΑ Τ.Ε.Α.</a:t>
          </a:r>
          <a:r>
            <a:rPr lang="en-US" sz="3200" dirty="0" smtClean="0"/>
            <a:t>	</a:t>
          </a:r>
          <a:endParaRPr lang="en-US" sz="3200" dirty="0"/>
        </a:p>
      </dgm:t>
    </dgm:pt>
    <dgm:pt modelId="{9512993A-C61E-45E4-BCC5-CA5B09DEC2DF}" type="parTrans" cxnId="{36F21B25-A61D-4316-97AC-7A51A3ED60CC}">
      <dgm:prSet/>
      <dgm:spPr/>
      <dgm:t>
        <a:bodyPr/>
        <a:lstStyle/>
        <a:p>
          <a:endParaRPr lang="en-US"/>
        </a:p>
      </dgm:t>
    </dgm:pt>
    <dgm:pt modelId="{CDAB7BF5-0BB8-4D61-AB3F-BD37037C8EF5}" type="sibTrans" cxnId="{36F21B25-A61D-4316-97AC-7A51A3ED60CC}">
      <dgm:prSet/>
      <dgm:spPr/>
      <dgm:t>
        <a:bodyPr/>
        <a:lstStyle/>
        <a:p>
          <a:endParaRPr lang="en-US"/>
        </a:p>
      </dgm:t>
    </dgm:pt>
    <dgm:pt modelId="{DE28126C-69C8-49E0-A327-CE0DE3FB531B}" type="pres">
      <dgm:prSet presAssocID="{F3586222-61C6-4DE9-9307-C9A6065F2AA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BDE4FA-F2D5-4E31-AADF-D3317BB2BB5A}" type="pres">
      <dgm:prSet presAssocID="{A622BB3A-379F-401B-AF4F-53B5E089C6A8}" presName="parentText" presStyleLbl="node1" presStyleIdx="0" presStyleCnt="1" custScaleY="57291" custLinFactNeighborX="-348" custLinFactNeighborY="-181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4917DB-3E4F-4605-8AB2-93FDF5217BC9}" type="presOf" srcId="{A622BB3A-379F-401B-AF4F-53B5E089C6A8}" destId="{71BDE4FA-F2D5-4E31-AADF-D3317BB2BB5A}" srcOrd="0" destOrd="0" presId="urn:microsoft.com/office/officeart/2005/8/layout/vList2"/>
    <dgm:cxn modelId="{36F21B25-A61D-4316-97AC-7A51A3ED60CC}" srcId="{F3586222-61C6-4DE9-9307-C9A6065F2AA5}" destId="{A622BB3A-379F-401B-AF4F-53B5E089C6A8}" srcOrd="0" destOrd="0" parTransId="{9512993A-C61E-45E4-BCC5-CA5B09DEC2DF}" sibTransId="{CDAB7BF5-0BB8-4D61-AB3F-BD37037C8EF5}"/>
    <dgm:cxn modelId="{26FD87D9-4BF9-4C3B-AB78-4172CDF540BF}" type="presOf" srcId="{F3586222-61C6-4DE9-9307-C9A6065F2AA5}" destId="{DE28126C-69C8-49E0-A327-CE0DE3FB531B}" srcOrd="0" destOrd="0" presId="urn:microsoft.com/office/officeart/2005/8/layout/vList2"/>
    <dgm:cxn modelId="{20F26B1A-B63A-48B2-8DD2-0CCDA8746FFE}" type="presParOf" srcId="{DE28126C-69C8-49E0-A327-CE0DE3FB531B}" destId="{71BDE4FA-F2D5-4E31-AADF-D3317BB2BB5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BDE4FA-F2D5-4E31-AADF-D3317BB2BB5A}">
      <dsp:nvSpPr>
        <dsp:cNvPr id="0" name=""/>
        <dsp:cNvSpPr/>
      </dsp:nvSpPr>
      <dsp:spPr>
        <a:xfrm>
          <a:off x="0" y="11092"/>
          <a:ext cx="8229600" cy="686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                ΕΠΕΝΔΥΣΕΙΣ ΕΝΟΣ Τ.Ε.Α.</a:t>
          </a:r>
          <a:r>
            <a:rPr lang="en-US" sz="3200" kern="1200" dirty="0" smtClean="0"/>
            <a:t>		</a:t>
          </a:r>
          <a:endParaRPr lang="en-US" sz="3200" kern="1200" dirty="0"/>
        </a:p>
      </dsp:txBody>
      <dsp:txXfrm>
        <a:off x="0" y="11092"/>
        <a:ext cx="8229600" cy="6863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BDE4FA-F2D5-4E31-AADF-D3317BB2BB5A}">
      <dsp:nvSpPr>
        <dsp:cNvPr id="0" name=""/>
        <dsp:cNvSpPr/>
      </dsp:nvSpPr>
      <dsp:spPr>
        <a:xfrm>
          <a:off x="0" y="11092"/>
          <a:ext cx="8229600" cy="6863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         ΜΕΤΡΗΣΗ ΚΙΝΔΥΝΟΥ ΓΙΑ ΕΝΑ Τ.Ε.Α.</a:t>
          </a:r>
          <a:r>
            <a:rPr lang="en-US" sz="3200" kern="1200" dirty="0" smtClean="0"/>
            <a:t>	</a:t>
          </a:r>
          <a:endParaRPr lang="en-US" sz="3200" kern="1200" dirty="0"/>
        </a:p>
      </dsp:txBody>
      <dsp:txXfrm>
        <a:off x="0" y="11092"/>
        <a:ext cx="8229600" cy="686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AF307-4F3F-44A9-AEBB-1DDF0A16DE32}" type="datetimeFigureOut">
              <a:rPr lang="el-GR" smtClean="0"/>
              <a:pPr/>
              <a:t>27/3/2017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561B-42E4-4556-B527-2173B01CCE0A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477972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500A8-E045-4523-9631-488D5B79393D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2544A-3DD4-4659-881F-77A60AB618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0101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l-GR" dirty="0" smtClean="0"/>
              <a:t>Παρουσίαση μαθήματος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Αγορές χρήματος και κεφαλαίου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dirty="0" smtClean="0"/>
              <a:t>1/9/2010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3303419-3993-4426-A0AC-3ED403BB888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2730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Αγορές χρήματος και κεφαλαίου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l-GR" smtClean="0"/>
              <a:t>Παρουσίαση μαθήματος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313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l-GR" smtClean="0"/>
              <a:t>Αγορές χρήματος και κεφαλαίου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l-GR" smtClean="0"/>
              <a:t>Παρουσίαση μαθήματος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2586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5BCB9-240C-4632-A1B5-B0C7D5773948}" type="datetimeFigureOut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66F05-E4CA-4273-A5F0-AA23FA7CB1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  <a:ea typeface="Times New Roman" pitchFamily="18" charset="0"/>
              </a:rPr>
              <a:t/>
            </a:r>
            <a:br>
              <a:rPr lang="en-US" sz="2400" b="1" dirty="0" smtClean="0">
                <a:latin typeface="Arial" pitchFamily="34" charset="0"/>
                <a:ea typeface="Times New Roman" pitchFamily="18" charset="0"/>
              </a:rPr>
            </a:br>
            <a:r>
              <a:rPr lang="en-US" sz="2400" b="1" dirty="0" smtClean="0">
                <a:latin typeface="Arial" pitchFamily="34" charset="0"/>
                <a:ea typeface="Times New Roman" pitchFamily="18" charset="0"/>
              </a:rPr>
              <a:t/>
            </a:r>
            <a:br>
              <a:rPr lang="en-US" sz="2400" b="1" dirty="0" smtClean="0">
                <a:latin typeface="Arial" pitchFamily="34" charset="0"/>
                <a:ea typeface="Times New Roman" pitchFamily="18" charset="0"/>
              </a:rPr>
            </a:br>
            <a:r>
              <a:rPr lang="en-US" sz="2400" b="1" dirty="0" smtClean="0">
                <a:latin typeface="Arial" pitchFamily="34" charset="0"/>
                <a:ea typeface="Times New Roman" pitchFamily="18" charset="0"/>
              </a:rPr>
              <a:t/>
            </a:r>
            <a:br>
              <a:rPr lang="en-US" sz="2400" b="1" dirty="0" smtClean="0">
                <a:latin typeface="Arial" pitchFamily="34" charset="0"/>
                <a:ea typeface="Times New Roman" pitchFamily="18" charset="0"/>
              </a:rPr>
            </a:br>
            <a:r>
              <a:rPr lang="en-US" sz="2400" dirty="0" smtClean="0">
                <a:latin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</a:rPr>
            </a:br>
            <a:r>
              <a:rPr lang="el-GR" sz="2400" dirty="0" smtClean="0">
                <a:latin typeface="Arial" pitchFamily="34" charset="0"/>
              </a:rPr>
              <a:t/>
            </a:r>
            <a:br>
              <a:rPr lang="el-GR" sz="2400" dirty="0" smtClean="0">
                <a:latin typeface="Arial" pitchFamily="34" charset="0"/>
              </a:rPr>
            </a:br>
            <a:r>
              <a:rPr lang="en-US" sz="2400" b="1" dirty="0" smtClean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365F91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l-GR" sz="2800" b="1" dirty="0" smtClean="0">
                <a:solidFill>
                  <a:srgbClr val="002060"/>
                </a:solidFill>
              </a:rPr>
              <a:t>ΕΠΕΝΔΥΣΕΙΣ ΚΑΙ ΜΕΤΡΑ ΚΙΝΔΥΝΟΥ ΓΙΑ Τ.Ε.Α.:</a:t>
            </a:r>
            <a:r>
              <a:rPr lang="el-GR" sz="2800" b="1" i="1" dirty="0" smtClean="0">
                <a:solidFill>
                  <a:srgbClr val="002060"/>
                </a:solidFill>
              </a:rPr>
              <a:t> </a:t>
            </a:r>
            <a:br>
              <a:rPr lang="el-GR" sz="2800" b="1" i="1" dirty="0" smtClean="0">
                <a:solidFill>
                  <a:srgbClr val="002060"/>
                </a:solidFill>
              </a:rPr>
            </a:br>
            <a:r>
              <a:rPr lang="el-GR" sz="2800" b="1" i="1" dirty="0" smtClean="0">
                <a:solidFill>
                  <a:srgbClr val="002060"/>
                </a:solidFill>
              </a:rPr>
              <a:t>ΣΤΟΧΕΥΜΕΝΑ ΣΤΙΣ ΕΙΔΙΚΕΣ ΥΠΟΧΡΕΩΣΕΙΣ</a:t>
            </a: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/>
              <a:t/>
            </a:r>
            <a:br>
              <a:rPr lang="el-GR" sz="2400" b="1" dirty="0"/>
            </a:br>
            <a:r>
              <a:rPr lang="el-GR" sz="2200" b="1" dirty="0" smtClean="0"/>
              <a:t/>
            </a:r>
            <a:br>
              <a:rPr lang="el-GR" sz="2200" b="1" dirty="0" smtClean="0"/>
            </a:b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Μιχάλης Ανθρωπέλος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400" b="1" dirty="0" smtClean="0">
                <a:latin typeface="Arial" pitchFamily="34" charset="0"/>
                <a:cs typeface="Arial" pitchFamily="34" charset="0"/>
              </a:rPr>
            </a:br>
            <a:r>
              <a:rPr lang="el-GR" sz="20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Λέκτορας, Τμήμα Χρηματοοικονομικής και Τραπεζικής Διοικητικής, Πανεπιστήμιου Πειραιώς</a:t>
            </a:r>
            <a:endParaRPr lang="en-US" sz="24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7724" y="274638"/>
            <a:ext cx="4500500" cy="229026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6223208"/>
            <a:ext cx="8229600" cy="5181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98102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167404719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79672"/>
            <a:ext cx="8229600" cy="5143536"/>
          </a:xfrm>
          <a:ln cmpd="thinThick">
            <a:noFill/>
          </a:ln>
        </p:spPr>
        <p:txBody>
          <a:bodyPr>
            <a:normAutofit/>
          </a:bodyPr>
          <a:lstStyle/>
          <a:p>
            <a:pPr marL="185738" indent="-185738" algn="ctr">
              <a:buNone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Υποχρεώσεις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Τ.Ε.Α.        Εκτιμώμενες από αναλογιστική μελέτη.</a:t>
            </a:r>
          </a:p>
          <a:p>
            <a:pPr marL="185738" indent="-185738" algn="just">
              <a:buNone/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buFont typeface="Wingdings" panose="05000000000000000000" pitchFamily="2" charset="2"/>
              <a:buChar char="Ø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Κύριο </a:t>
            </a:r>
            <a:r>
              <a:rPr lang="el-G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μέλημα </a:t>
            </a:r>
            <a:r>
              <a:rPr lang="el-GR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των επενδύσεων:</a:t>
            </a:r>
          </a:p>
          <a:p>
            <a:pPr marL="685800" lvl="1" algn="just">
              <a:buFont typeface="Wingdings" panose="05000000000000000000" pitchFamily="2" charset="2"/>
              <a:buChar char="§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Πέρα από την καλή απόδοση και με μικρό 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σχετικό κίνδυνο</a:t>
            </a:r>
            <a:r>
              <a:rPr lang="el-GR" sz="1800" i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685800" lvl="1" algn="just">
              <a:buFont typeface="Wingdings" panose="05000000000000000000" pitchFamily="2" charset="2"/>
              <a:buChar char="§"/>
            </a:pPr>
            <a:r>
              <a:rPr lang="el-G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κ</a:t>
            </a:r>
            <a:r>
              <a:rPr lang="el-G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άλυψη </a:t>
            </a:r>
            <a:r>
              <a:rPr lang="el-GR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των υποχρεώσεων </a:t>
            </a:r>
            <a:r>
              <a:rPr lang="el-GR" sz="1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με τον καλύτερο (αποδοτικότερο) τρόπο.</a:t>
            </a:r>
          </a:p>
          <a:p>
            <a:pPr marL="400050" lvl="1" indent="0" algn="just">
              <a:buNone/>
            </a:pPr>
            <a:endParaRPr lang="el-GR" sz="1600" dirty="0">
              <a:latin typeface="Arial" pitchFamily="34" charset="0"/>
              <a:cs typeface="Arial" pitchFamily="34" charset="0"/>
            </a:endParaRPr>
          </a:p>
          <a:p>
            <a:pPr marL="0" lvl="1" indent="0" algn="ctr">
              <a:buNone/>
            </a:pPr>
            <a:r>
              <a:rPr lang="el-GR" sz="22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Ένα Τ.Ε.Α. </a:t>
            </a:r>
            <a:r>
              <a:rPr lang="el-GR" sz="2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ΔΕΝ</a:t>
            </a:r>
            <a:r>
              <a:rPr lang="el-GR" sz="22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παίζει το ρόλο ενός κερδοσκόπου-επενδυτή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</a:pPr>
            <a:endParaRPr lang="el-GR" sz="2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ü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Οι επενδυτικές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στρατηγικές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πρέπει να είναι </a:t>
            </a:r>
            <a:r>
              <a:rPr lang="el-GR" sz="2000" dirty="0" err="1" smtClean="0">
                <a:latin typeface="Arial" pitchFamily="34" charset="0"/>
                <a:cs typeface="Arial" pitchFamily="34" charset="0"/>
              </a:rPr>
              <a:t>στοχευμένες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στις υποχρεώσεις (ανάγκες ρευστότητας) του Τ.Ε.Α.</a:t>
            </a:r>
          </a:p>
          <a:p>
            <a:pPr marL="342900" lvl="1" indent="-342900" algn="just">
              <a:buFont typeface="Wingdings" panose="05000000000000000000" pitchFamily="2" charset="2"/>
              <a:buChar char="ü"/>
            </a:pPr>
            <a:r>
              <a:rPr lang="el-GR" sz="2000" u="sng" dirty="0" smtClean="0">
                <a:latin typeface="Arial" pitchFamily="34" charset="0"/>
                <a:cs typeface="Arial" pitchFamily="34" charset="0"/>
              </a:rPr>
              <a:t>Στόχος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: Η ομαλή κάλυψη υποχρεώσεων τόσο σε βραχυχρόνια όσο και σε μακροχρόνια βάση.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5733256"/>
            <a:ext cx="8229600" cy="5181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223208"/>
            <a:ext cx="8215370" cy="365125"/>
          </a:xfrm>
        </p:spPr>
        <p:txBody>
          <a:bodyPr/>
          <a:lstStyle/>
          <a:p>
            <a:pPr algn="l"/>
            <a:r>
              <a:rPr lang="el-GR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Μ. Ανθρωπέλος </a:t>
            </a:r>
            <a:r>
              <a:rPr lang="el-GR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                				                         29/03/2017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203848" y="1268760"/>
            <a:ext cx="5040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3942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388612090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79672"/>
            <a:ext cx="8229600" cy="5143536"/>
          </a:xfrm>
          <a:ln cmpd="thinThick">
            <a:noFill/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Μέτρηση κινδύνου με το βλέμμα στις </a:t>
            </a:r>
            <a:r>
              <a:rPr lang="el-GR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υποχρεώσεις</a:t>
            </a:r>
          </a:p>
          <a:p>
            <a:pPr marL="0" indent="0" algn="just">
              <a:buNone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Πιο συγκεκριμένα:</a:t>
            </a:r>
            <a:endParaRPr lang="el-GR" sz="2000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buFont typeface="Wingdings" panose="05000000000000000000" pitchFamily="2" charset="2"/>
              <a:buChar char="Ø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 Μέτρηση κινδύνου επικεντρωμένη στις </a:t>
            </a:r>
            <a:r>
              <a:rPr lang="el-GR" sz="2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ειδικές ανάγκες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του Τ.Ε.Α.</a:t>
            </a:r>
          </a:p>
          <a:p>
            <a:pPr marL="185738" indent="-185738" algn="just">
              <a:buFont typeface="Wingdings" panose="05000000000000000000" pitchFamily="2" charset="2"/>
              <a:buChar char="Ø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 Μέτρηση της </a:t>
            </a:r>
            <a:r>
              <a:rPr lang="el-GR" sz="2000" b="1" dirty="0">
                <a:latin typeface="Arial" pitchFamily="34" charset="0"/>
                <a:cs typeface="Arial" pitchFamily="34" charset="0"/>
              </a:rPr>
              <a:t>απόκλισης των αποδόσεων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των </a:t>
            </a:r>
            <a:r>
              <a:rPr lang="el-GR" sz="2000" b="1" dirty="0">
                <a:latin typeface="Arial" pitchFamily="34" charset="0"/>
                <a:cs typeface="Arial" pitchFamily="34" charset="0"/>
              </a:rPr>
              <a:t>επενδύσεων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ως προς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 τις υποχρεώσεις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>
                <a:latin typeface="Arial" pitchFamily="34" charset="0"/>
                <a:cs typeface="Arial" pitchFamily="34" charset="0"/>
              </a:rPr>
              <a:t>του Τ.Ε.Α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185738" indent="-185738" algn="just">
              <a:buFont typeface="Wingdings" panose="05000000000000000000" pitchFamily="2" charset="2"/>
              <a:buChar char="Ø"/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Το χαρτοφυλάκιο επενδύσεων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πρέπει να αξιολογείται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ως προς την συνέπειά του στην κάλυψη (τρέχουσα και μελλοντική) των δεδομένων αναγκών.</a:t>
            </a:r>
          </a:p>
          <a:p>
            <a:pPr marL="0" indent="0" algn="just">
              <a:buNone/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>
              <a:buFont typeface="Wingdings" panose="05000000000000000000" pitchFamily="2" charset="2"/>
              <a:buChar char="ü"/>
            </a:pPr>
            <a:r>
              <a:rPr lang="el-G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Πρόκειται γνωστές και ευρέως διαδεδομένες στρατηγικές &amp; μετρήσεις κινδύνου στα πλαίσια του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Asset Liability Management (ALM)</a:t>
            </a:r>
            <a:r>
              <a:rPr lang="en-US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Font typeface="Wingdings" panose="05000000000000000000" pitchFamily="2" charset="2"/>
              <a:buChar char="ü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Απαραίτητο εργαλείο </a:t>
            </a:r>
            <a:r>
              <a:rPr lang="el-GR" sz="2000" smtClean="0">
                <a:latin typeface="Arial" panose="020B0604020202020204" pitchFamily="34" charset="0"/>
                <a:cs typeface="Arial" panose="020B0604020202020204" pitchFamily="34" charset="0"/>
              </a:rPr>
              <a:t>περιοδικής </a:t>
            </a:r>
            <a:r>
              <a:rPr lang="el-GR" sz="2000" smtClean="0">
                <a:latin typeface="Arial" panose="020B0604020202020204" pitchFamily="34" charset="0"/>
                <a:cs typeface="Arial" panose="020B0604020202020204" pitchFamily="34" charset="0"/>
              </a:rPr>
              <a:t>παρακολούθησης,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που διασφαλίζει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την ομαλή και βιώσιμη πορεία ενός ταμείου.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buFont typeface="Wingdings" panose="05000000000000000000" pitchFamily="2" charset="2"/>
              <a:buChar char="Ø"/>
            </a:pPr>
            <a:endParaRPr lang="el-GR" sz="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5733256"/>
            <a:ext cx="8229600" cy="5181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223208"/>
            <a:ext cx="8215370" cy="365125"/>
          </a:xfrm>
        </p:spPr>
        <p:txBody>
          <a:bodyPr/>
          <a:lstStyle/>
          <a:p>
            <a:pPr algn="l"/>
            <a:r>
              <a:rPr lang="el-GR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Μ. Ανθρωπέλος </a:t>
            </a:r>
            <a:r>
              <a:rPr lang="el-GR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                   				                         29/03/2017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538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8442</TotalTime>
  <Words>208</Words>
  <Application>Microsoft Office PowerPoint</Application>
  <PresentationFormat>Προβολή στην οθόνη (4:3)</PresentationFormat>
  <Paragraphs>31</Paragraphs>
  <Slides>3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Office Theme</vt:lpstr>
      <vt:lpstr>      ΕΠΕΝΔΥΣΕΙΣ ΚΑΙ ΜΕΤΡΑ ΚΙΝΔΥΝΟΥ ΓΙΑ Τ.Ε.Α.:  ΣΤΟΧΕΥΜΕΝΑ ΣΤΙΣ ΕΙΔΙΚΕΣ ΥΠΟΧΡΕΩΣΕΙΣ   Μιχάλης Ανθρωπέλος Λέκτορας, Τμήμα Χρηματοοικονομικής και Τραπεζικής Διοικητικής, Πανεπιστήμιου Πειραιώς</vt:lpstr>
      <vt:lpstr>Διαφάνεια 2</vt:lpstr>
      <vt:lpstr>Διαφάνεια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Πειραιώς,  Τμήμα Τραπεζικής και Χρηματοοικονομικής Διοικητικής Μεταπτυχιακό Πρόγραμμα  «Χρηματοοικονομική Ανάλυση για Στελέχη»   Capital Markers Section 2 Monetary International Markets  Michail Anthropelos, Ph.D. anthropel@unipi.gr  http://www.ma.utexas.edu/users/manthropelos</dc:title>
  <dc:creator>Preferred Customer</dc:creator>
  <cp:lastModifiedBy>Mixalis</cp:lastModifiedBy>
  <cp:revision>804</cp:revision>
  <dcterms:created xsi:type="dcterms:W3CDTF">2010-08-05T12:57:19Z</dcterms:created>
  <dcterms:modified xsi:type="dcterms:W3CDTF">2017-03-27T14:26:14Z</dcterms:modified>
</cp:coreProperties>
</file>