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DA100-C929-4221-B0A4-E511AB0903E6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4A36C-12AE-4918-9D50-E04E6C1566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217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5338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249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343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629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4600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542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6409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392488" cy="365125"/>
          </a:xfrm>
        </p:spPr>
        <p:txBody>
          <a:bodyPr/>
          <a:lstStyle>
            <a:lvl1pPr>
              <a:defRPr sz="1100"/>
            </a:lvl1pPr>
          </a:lstStyle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4933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>
                <a:latin typeface="+mn-lt"/>
              </a:defRPr>
            </a:lvl1pPr>
          </a:lstStyle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>
                <a:latin typeface="+mn-lt"/>
              </a:defRPr>
            </a:lvl1pPr>
          </a:lstStyle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latin typeface="+mn-lt"/>
              </a:defRPr>
            </a:lvl1pPr>
          </a:lstStyle>
          <a:p>
            <a:fld id="{74069792-B0FE-4B2C-9E71-AB3A6C29FB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0386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998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255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Άρτεμις Παναγιωτοπούλου - Διευθύνουσα Σύμβουλος ΕΔΕΚΤ Α.Ε.Π.Ε.Υ.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69792-B0FE-4B2C-9E71-AB3A6C29F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121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836712"/>
            <a:ext cx="7148559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628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5832648" cy="79208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99592" y="2924944"/>
            <a:ext cx="74168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/>
              <a:t>Άρτεμις </a:t>
            </a:r>
            <a:r>
              <a:rPr lang="el-GR" b="1" dirty="0" err="1" smtClean="0"/>
              <a:t>Παναγιωτοπούλου</a:t>
            </a:r>
            <a:r>
              <a:rPr lang="el-GR" b="1" dirty="0" smtClean="0"/>
              <a:t> – Διευθύνουσα Σύμβουλος ΕΔΕΚΤ Α.Ε.Π.Ε.Υ. </a:t>
            </a:r>
          </a:p>
          <a:p>
            <a:pPr algn="ctr"/>
            <a:endParaRPr lang="el-GR" sz="1000" b="1" dirty="0"/>
          </a:p>
          <a:p>
            <a:pPr algn="ctr"/>
            <a:r>
              <a:rPr lang="el-GR" b="1" dirty="0" smtClean="0"/>
              <a:t>Καθορισμός Επενδυτικής Πολιτικής &amp; </a:t>
            </a:r>
          </a:p>
          <a:p>
            <a:pPr algn="ctr"/>
            <a:r>
              <a:rPr lang="el-GR" b="1" dirty="0" smtClean="0"/>
              <a:t>Διεθνής </a:t>
            </a:r>
            <a:r>
              <a:rPr lang="el-GR" b="1" dirty="0"/>
              <a:t>Εμπειρία από την Επένδυση Ασφαλιστικών Ταμείων 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971600" y="191683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err="1" smtClean="0"/>
              <a:t>∆ιαχείριση</a:t>
            </a:r>
            <a:r>
              <a:rPr lang="el-GR" sz="2400" b="1" dirty="0" smtClean="0"/>
              <a:t> Επενδύσεων Ασφαλιστικών </a:t>
            </a:r>
            <a:r>
              <a:rPr lang="el-GR" sz="2400" b="1" dirty="0" err="1" smtClean="0"/>
              <a:t>Ταµείων</a:t>
            </a:r>
            <a:r>
              <a:rPr lang="el-GR" sz="2400" b="1" dirty="0" smtClean="0"/>
              <a:t> </a:t>
            </a:r>
            <a:endParaRPr lang="el-GR" sz="2400" b="1" dirty="0" smtClean="0"/>
          </a:p>
          <a:p>
            <a:pPr algn="ctr"/>
            <a:r>
              <a:rPr lang="el-GR" sz="2400" b="1" dirty="0" smtClean="0"/>
              <a:t>στη </a:t>
            </a:r>
            <a:r>
              <a:rPr lang="el-GR" sz="2400" b="1" dirty="0" smtClean="0"/>
              <a:t>σύγχρονη </a:t>
            </a:r>
            <a:r>
              <a:rPr lang="el-GR" sz="2400" b="1" dirty="0" smtClean="0"/>
              <a:t>εποχή</a:t>
            </a:r>
            <a:endParaRPr lang="el-GR" sz="24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81613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5472608" cy="6480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8799" y="908720"/>
            <a:ext cx="871296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/>
              <a:t>Καθορισμός Επενδυτικής Πολιτικής</a:t>
            </a:r>
          </a:p>
          <a:p>
            <a:pPr algn="ctr"/>
            <a:endParaRPr lang="el-GR" sz="500" b="1" dirty="0" smtClean="0"/>
          </a:p>
          <a:p>
            <a:pPr algn="ctr"/>
            <a:r>
              <a:rPr lang="el-GR" sz="2400" b="1" i="1" dirty="0" smtClean="0"/>
              <a:t>η πιο σημαντική επενδυτική απόφαση</a:t>
            </a:r>
            <a:endParaRPr lang="en-US" sz="2400" b="1" i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l-GR" dirty="0" smtClean="0"/>
              <a:t>1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51720" y="6356350"/>
            <a:ext cx="5328592" cy="365125"/>
          </a:xfrm>
        </p:spPr>
        <p:txBody>
          <a:bodyPr/>
          <a:lstStyle/>
          <a:p>
            <a:r>
              <a:rPr lang="el-GR" dirty="0" smtClean="0"/>
              <a:t>Άρτεμις </a:t>
            </a:r>
            <a:r>
              <a:rPr lang="el-GR" dirty="0" err="1" smtClean="0"/>
              <a:t>Παναγιωτοπούλου</a:t>
            </a:r>
            <a:r>
              <a:rPr lang="el-GR" dirty="0" smtClean="0"/>
              <a:t> - Διευθύνουσα Σύμβουλος ΕΔΕΚΤ Α.Ε.Π.Ε.Υ.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26193" y="2132856"/>
            <a:ext cx="8208912" cy="396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dirty="0" smtClean="0"/>
              <a:t>Η Επενδυτική Πολιτική έχει σκοπό την αποτελεσματική διαχείριση του χαρτοφυλακίου, με ταυτόχρονο έλεγχο και περιορισμό του συνολικού κόστους.</a:t>
            </a:r>
          </a:p>
          <a:p>
            <a:pPr marL="623888" lvl="1" indent="-355600" algn="just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l-GR" dirty="0"/>
              <a:t>Σ</a:t>
            </a:r>
            <a:r>
              <a:rPr lang="el-GR" dirty="0" smtClean="0"/>
              <a:t>τόχος η  επίτευξη θετικών αποδόσεων – σε μακροπρόθεσμο επενδυτικό ορίζοντα - με ένα κατάλληλα αποδεκτό επίπεδο κινδύνου. </a:t>
            </a:r>
          </a:p>
          <a:p>
            <a:pPr marL="285750" indent="-285750" algn="just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dirty="0" smtClean="0"/>
              <a:t>Το κατάλληλα αποδεκτό επίπεδο κινδύνου επιτυγχάνεται μόνο μέσω ενός καλά διαφοροποιημένου χαρτοφυλακίου προκειμένου να ελαχιστοποιηθούν οι επιπτώσεις βραχυπρόθεσμων απωλειών. </a:t>
            </a:r>
            <a:endParaRPr lang="el-GR" dirty="0" smtClean="0"/>
          </a:p>
          <a:p>
            <a:pPr marL="623888" lvl="1" indent="-355600" algn="just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l-GR" dirty="0" smtClean="0"/>
              <a:t>Η διαφοροποίηση αφορά τόσο την επενδυτική κατηγορία, όσο και την γεωγραφική κατανομή. </a:t>
            </a:r>
            <a:endParaRPr lang="en-US" dirty="0" smtClean="0"/>
          </a:p>
          <a:p>
            <a:pPr marL="285750" lvl="0" indent="-285750" algn="just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dirty="0" smtClean="0"/>
              <a:t>Πηγή </a:t>
            </a:r>
            <a:r>
              <a:rPr lang="el-GR" dirty="0"/>
              <a:t>πληρωμών παροχών παγκοσμίως: 80% απόδοση </a:t>
            </a:r>
            <a:r>
              <a:rPr lang="el-GR" dirty="0" smtClean="0"/>
              <a:t>επενδύσεων (υπεραξία &amp; έσοδα) &amp;  </a:t>
            </a:r>
            <a:r>
              <a:rPr lang="el-GR" dirty="0"/>
              <a:t>20% </a:t>
            </a:r>
            <a:r>
              <a:rPr lang="el-GR" dirty="0" smtClean="0"/>
              <a:t>εισφορές ασφαλισμένων.</a:t>
            </a:r>
          </a:p>
        </p:txBody>
      </p:sp>
    </p:spTree>
    <p:extLst>
      <p:ext uri="{BB962C8B-B14F-4D97-AF65-F5344CB8AC3E}">
        <p14:creationId xmlns:p14="http://schemas.microsoft.com/office/powerpoint/2010/main" xmlns="" val="414194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763688" y="6356350"/>
            <a:ext cx="5544616" cy="365125"/>
          </a:xfrm>
        </p:spPr>
        <p:txBody>
          <a:bodyPr/>
          <a:lstStyle/>
          <a:p>
            <a:r>
              <a:rPr lang="el-GR" dirty="0" smtClean="0"/>
              <a:t>Άρτεμις </a:t>
            </a:r>
            <a:r>
              <a:rPr lang="el-GR" dirty="0" err="1" smtClean="0"/>
              <a:t>Παναγιωτοπούλου</a:t>
            </a:r>
            <a:r>
              <a:rPr lang="el-GR" dirty="0" smtClean="0"/>
              <a:t> - Διευθύνουσα Σύμβουλος ΕΔΕΚΤ Α.Ε.Π.Ε.Υ.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l-GR" dirty="0"/>
              <a:t>2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5472608" cy="6480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8799" y="908720"/>
            <a:ext cx="871296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/>
              <a:t>Καθορισμός Επενδυτικής Πολιτικής</a:t>
            </a:r>
          </a:p>
          <a:p>
            <a:pPr algn="ctr"/>
            <a:endParaRPr lang="el-GR" sz="500" b="1" dirty="0" smtClean="0"/>
          </a:p>
          <a:p>
            <a:pPr algn="ctr"/>
            <a:r>
              <a:rPr lang="el-GR" sz="2400" b="1" i="1" dirty="0" smtClean="0"/>
              <a:t>Τι περιλαμβάνει;</a:t>
            </a:r>
            <a:endParaRPr lang="en-US" sz="2400" b="1" i="1" dirty="0"/>
          </a:p>
        </p:txBody>
      </p:sp>
      <p:sp>
        <p:nvSpPr>
          <p:cNvPr id="7" name="Rectangle 6"/>
          <p:cNvSpPr/>
          <p:nvPr/>
        </p:nvSpPr>
        <p:spPr>
          <a:xfrm>
            <a:off x="611560" y="2132856"/>
            <a:ext cx="79928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l-GR" dirty="0" smtClean="0"/>
              <a:t>Την </a:t>
            </a:r>
            <a:r>
              <a:rPr lang="el-GR" dirty="0"/>
              <a:t>καθιέρωση της μακροχρόνιας επενδυτικής διάρθρωσης (στρατηγική κατανομή</a:t>
            </a:r>
            <a:r>
              <a:rPr lang="el-GR" dirty="0" smtClean="0"/>
              <a:t>) και </a:t>
            </a:r>
            <a:r>
              <a:rPr lang="el-GR" dirty="0"/>
              <a:t>την διαχείριση βραχυχρόνιων μεταβολών της στρατηγικής κατανομής (τακτική κατανομή επενδύσεων), </a:t>
            </a:r>
            <a:endParaRPr lang="el-GR" dirty="0" smtClean="0"/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l-GR" dirty="0"/>
              <a:t>Τ</a:t>
            </a:r>
            <a:r>
              <a:rPr lang="el-GR" dirty="0" smtClean="0"/>
              <a:t>ον </a:t>
            </a:r>
            <a:r>
              <a:rPr lang="el-GR" dirty="0"/>
              <a:t>τρόπο υλοποίησης της επενδυτικής στρατηγικής </a:t>
            </a:r>
            <a:endParaRPr lang="el-GR" dirty="0" smtClean="0"/>
          </a:p>
          <a:p>
            <a:pPr marL="742950" lvl="1" indent="-2857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l-GR" dirty="0" smtClean="0"/>
              <a:t>δομή </a:t>
            </a:r>
            <a:r>
              <a:rPr lang="el-GR" dirty="0"/>
              <a:t>χαρτοφυλακίων – μέσω εξατομικευμένων λογαριασμών ή αμοιβαίων κεφαλαίων, </a:t>
            </a:r>
            <a:endParaRPr lang="el-GR" dirty="0" smtClean="0"/>
          </a:p>
          <a:p>
            <a:pPr marL="742950" lvl="1" indent="-28575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l-GR" dirty="0" smtClean="0"/>
              <a:t>καθορισμός </a:t>
            </a:r>
            <a:r>
              <a:rPr lang="el-GR" dirty="0" smtClean="0"/>
              <a:t>αριθμού διαχειριστών, </a:t>
            </a:r>
            <a:r>
              <a:rPr lang="el-GR" dirty="0" smtClean="0"/>
              <a:t>επιλογή/ καθορισμός </a:t>
            </a:r>
            <a:r>
              <a:rPr lang="el-GR" dirty="0" smtClean="0"/>
              <a:t>αναλογίας παθητικής &amp; ενεργητικής </a:t>
            </a:r>
            <a:r>
              <a:rPr lang="el-GR" dirty="0" smtClean="0"/>
              <a:t>διαχείρισης, </a:t>
            </a:r>
            <a:r>
              <a:rPr lang="el-GR" dirty="0"/>
              <a:t>κλπ</a:t>
            </a:r>
            <a:r>
              <a:rPr lang="el-GR" dirty="0" smtClean="0"/>
              <a:t>. </a:t>
            </a:r>
            <a:endParaRPr lang="el-GR" dirty="0" smtClean="0"/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l-GR" dirty="0" smtClean="0"/>
              <a:t>Την </a:t>
            </a:r>
            <a:r>
              <a:rPr lang="el-GR" dirty="0"/>
              <a:t>καθιέρωση κανόνων για την μέτρηση, παρακολούθηση και αξιολόγηση των επενδύσεων</a:t>
            </a:r>
            <a:r>
              <a:rPr lang="el-G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233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616624" cy="365125"/>
          </a:xfrm>
        </p:spPr>
        <p:txBody>
          <a:bodyPr/>
          <a:lstStyle/>
          <a:p>
            <a:r>
              <a:rPr lang="el-GR" dirty="0" smtClean="0"/>
              <a:t>Άρτεμις </a:t>
            </a:r>
            <a:r>
              <a:rPr lang="el-GR" dirty="0" err="1" smtClean="0"/>
              <a:t>Παναγιωτοπούλου</a:t>
            </a:r>
            <a:r>
              <a:rPr lang="el-GR" dirty="0" smtClean="0"/>
              <a:t> - Διευθύνουσα Σύμβουλος ΕΔΕΚΤ Α.Ε.Π.Ε.Υ.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l-GR" dirty="0" smtClean="0"/>
              <a:t>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5472608" cy="6480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8799" y="908720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/>
              <a:t>Διεθνή</a:t>
            </a:r>
            <a:r>
              <a:rPr lang="el-GR" sz="2400" b="1" dirty="0"/>
              <a:t>ς</a:t>
            </a:r>
            <a:r>
              <a:rPr lang="el-GR" sz="2400" b="1" dirty="0" smtClean="0"/>
              <a:t> Εμπειρία από την Επένδυση Ασφαλιστικών Ταμείων</a:t>
            </a:r>
            <a:endParaRPr lang="en-US" sz="2400" b="1" i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99259733"/>
              </p:ext>
            </p:extLst>
          </p:nvPr>
        </p:nvGraphicFramePr>
        <p:xfrm>
          <a:off x="395539" y="1378569"/>
          <a:ext cx="8280916" cy="2640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6476"/>
                <a:gridCol w="1143424"/>
                <a:gridCol w="829226"/>
                <a:gridCol w="1007380"/>
                <a:gridCol w="754724"/>
                <a:gridCol w="800073"/>
                <a:gridCol w="1085119"/>
                <a:gridCol w="669696"/>
                <a:gridCol w="759582"/>
                <a:gridCol w="795216"/>
              </a:tblGrid>
              <a:tr h="559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α/α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Όνομ</a:t>
                      </a:r>
                      <a:r>
                        <a:rPr lang="en-US" sz="1200" dirty="0">
                          <a:effectLst/>
                        </a:rPr>
                        <a:t>α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Χώρα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</a:rPr>
                        <a:t>Κεφάλαια</a:t>
                      </a:r>
                      <a:endParaRPr lang="en-US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</a:rPr>
                        <a:t>(σε εκατ. €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Μετοχές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Ομόλογ</a:t>
                      </a:r>
                      <a:r>
                        <a:rPr lang="en-US" sz="1200" dirty="0">
                          <a:effectLst/>
                        </a:rPr>
                        <a:t>α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Εναλλακτικές Επενδύσεις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Σύνολο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Απ</a:t>
                      </a:r>
                      <a:r>
                        <a:rPr lang="en-US" sz="1200" dirty="0" err="1">
                          <a:effectLst/>
                        </a:rPr>
                        <a:t>όδοση</a:t>
                      </a:r>
                      <a:r>
                        <a:rPr lang="en-US" sz="1200" dirty="0">
                          <a:effectLst/>
                        </a:rPr>
                        <a:t> 2016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9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Government Pension Fund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Νορ</a:t>
                      </a:r>
                      <a:r>
                        <a:rPr lang="en-US" sz="1200" dirty="0">
                          <a:effectLst/>
                        </a:rPr>
                        <a:t>βηγία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8.100.565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60,0%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37,5%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2,5%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100,0%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6,9%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Hybrid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042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ABP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Ολλανδία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356.000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33,5%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38,9%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27,6%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100,0%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9,5%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DB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2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PFZW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Ολλανδία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166.200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65,0%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30,0%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100,0%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DB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2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ATP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Δανία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107.672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21,7%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75,4%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2,9%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100,0%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DC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2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Alecta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Σουηδία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72.857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60,0%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100,0%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5,8%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DC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2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Alecta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Σουηδία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42,0%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7,0%</a:t>
                      </a:r>
                      <a:endParaRPr lang="en-US" sz="120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100,0%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5,1%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DB</a:t>
                      </a:r>
                      <a:endParaRPr lang="en-US" sz="1200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696520" y="4006744"/>
            <a:ext cx="367240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Πηγή</a:t>
            </a:r>
            <a:r>
              <a:rPr kumimoji="0" lang="en-US" altLang="en-US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IPE, P&amp;I Online magazine, </a:t>
            </a:r>
            <a:r>
              <a:rPr kumimoji="0" lang="el-GR" altLang="en-US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ταμεία </a:t>
            </a:r>
            <a:endParaRPr kumimoji="0" lang="el-GR" altLang="en-US" sz="1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5536" y="4188133"/>
            <a:ext cx="831986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500" dirty="0" smtClean="0"/>
              <a:t>Σημαντική έκθεση σε </a:t>
            </a:r>
            <a:endParaRPr lang="el-GR" sz="1500" dirty="0" smtClean="0"/>
          </a:p>
          <a:p>
            <a:pPr marL="742950" lvl="1" indent="-285750" algn="just">
              <a:buFont typeface="Wingdings" pitchFamily="2" charset="2"/>
              <a:buChar char="§"/>
            </a:pPr>
            <a:r>
              <a:rPr lang="el-GR" sz="1500" dirty="0" smtClean="0"/>
              <a:t>Μ</a:t>
            </a:r>
            <a:r>
              <a:rPr lang="el-GR" sz="1500" dirty="0" smtClean="0"/>
              <a:t>ετοχές</a:t>
            </a:r>
            <a:r>
              <a:rPr lang="el-GR" sz="1500" dirty="0" smtClean="0"/>
              <a:t>, καθώς μακροχρόνια </a:t>
            </a:r>
            <a:r>
              <a:rPr lang="el-GR" sz="1500" dirty="0"/>
              <a:t>προσφέρουν υψηλότερες αποδόσεις, </a:t>
            </a:r>
            <a:r>
              <a:rPr lang="el-GR" sz="1500" dirty="0" smtClean="0"/>
              <a:t>ωστόσο με υψηλότερη έκθεση </a:t>
            </a:r>
            <a:r>
              <a:rPr lang="el-GR" sz="1500" dirty="0"/>
              <a:t>στον επενδυτικό </a:t>
            </a:r>
            <a:r>
              <a:rPr lang="el-GR" sz="1500" dirty="0" smtClean="0"/>
              <a:t>κίνδυνο. </a:t>
            </a:r>
            <a:endParaRPr lang="el-GR" sz="1500" dirty="0" smtClean="0"/>
          </a:p>
          <a:p>
            <a:pPr marL="742950" lvl="1" indent="-285750" algn="just">
              <a:buFont typeface="Wingdings" pitchFamily="2" charset="2"/>
              <a:buChar char="§"/>
            </a:pPr>
            <a:r>
              <a:rPr lang="el-GR" sz="1500" dirty="0" smtClean="0"/>
              <a:t>Ομόλογα</a:t>
            </a:r>
            <a:r>
              <a:rPr lang="el-GR" sz="1500" dirty="0" smtClean="0"/>
              <a:t>, ιδιαίτερα στην περίπτωση των </a:t>
            </a:r>
            <a:r>
              <a:rPr lang="en-US" sz="1500" dirty="0" smtClean="0"/>
              <a:t>DC </a:t>
            </a:r>
            <a:r>
              <a:rPr lang="el-GR" sz="1500" dirty="0" smtClean="0"/>
              <a:t>ταμείων, όπου στόχος είναι η ταύτιση </a:t>
            </a:r>
            <a:r>
              <a:rPr lang="el-GR" sz="1500" dirty="0" err="1" smtClean="0"/>
              <a:t>χρηματοροών</a:t>
            </a:r>
            <a:r>
              <a:rPr lang="el-GR" sz="1500" dirty="0" smtClean="0"/>
              <a:t> επενδύσεων με τις ταμειακές ανάγκες του ταμείου (</a:t>
            </a:r>
            <a:r>
              <a:rPr lang="en-US" sz="1500" dirty="0" smtClean="0"/>
              <a:t>ALM</a:t>
            </a:r>
            <a:r>
              <a:rPr lang="el-GR" sz="1500" dirty="0" smtClean="0"/>
              <a:t>). 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el-GR" sz="1500" dirty="0" smtClean="0"/>
              <a:t>Πλήρης διαφοροποίηση και εντός της κάθε γενικής επενδυτικής κατηγορίας. </a:t>
            </a:r>
            <a:endParaRPr lang="el-GR" sz="1500" dirty="0" smtClean="0"/>
          </a:p>
          <a:p>
            <a:pPr marL="742950" lvl="1" indent="-285750" algn="just">
              <a:buFont typeface="Wingdings" pitchFamily="2" charset="2"/>
              <a:buChar char="§"/>
            </a:pPr>
            <a:r>
              <a:rPr lang="el-GR" sz="1500" dirty="0" smtClean="0"/>
              <a:t>Στρατηγικά το ταμείο δεν έχει μετρητά: δεν προσφέρουν προστασία από τον πληθωρισμό.</a:t>
            </a:r>
            <a:endParaRPr lang="en-US" sz="15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500" dirty="0" smtClean="0"/>
              <a:t>Τα 20 </a:t>
            </a:r>
            <a:r>
              <a:rPr lang="el-GR" sz="1500" dirty="0" smtClean="0"/>
              <a:t>μεγαλύτερα ταμεία παγκοσμίως επενδύουν </a:t>
            </a:r>
            <a:r>
              <a:rPr lang="el-GR" sz="1500" dirty="0" smtClean="0"/>
              <a:t>(Μ.Ο.) 41</a:t>
            </a:r>
            <a:r>
              <a:rPr lang="el-GR" sz="1500" dirty="0" smtClean="0"/>
              <a:t>% σε μετοχές, 39% σε ομόλογα και 20% σε εναλλακτικές επενδύσεις &amp; </a:t>
            </a:r>
            <a:r>
              <a:rPr lang="el-GR" sz="1500" dirty="0" smtClean="0"/>
              <a:t>μετρητά </a:t>
            </a:r>
            <a:r>
              <a:rPr lang="el-GR" sz="1500" dirty="0" smtClean="0"/>
              <a:t>(‘</a:t>
            </a:r>
            <a:r>
              <a:rPr lang="en-US" sz="1500" dirty="0" smtClean="0"/>
              <a:t>Willis Towers Watson</a:t>
            </a:r>
            <a:r>
              <a:rPr lang="el-GR" sz="1500" dirty="0" smtClean="0"/>
              <a:t>’ και ‘</a:t>
            </a:r>
            <a:r>
              <a:rPr lang="en-US" sz="1500" dirty="0" smtClean="0"/>
              <a:t>Pensions</a:t>
            </a:r>
            <a:r>
              <a:rPr lang="el-GR" sz="1500" dirty="0" smtClean="0"/>
              <a:t> &amp; </a:t>
            </a:r>
            <a:r>
              <a:rPr lang="en-US" sz="1500" dirty="0" smtClean="0"/>
              <a:t>Investments</a:t>
            </a:r>
            <a:r>
              <a:rPr lang="el-GR" sz="1500" dirty="0" smtClean="0"/>
              <a:t>’, 2015</a:t>
            </a:r>
            <a:r>
              <a:rPr lang="el-GR" sz="1500" dirty="0" smtClean="0"/>
              <a:t>)</a:t>
            </a:r>
            <a:endParaRPr lang="el-GR" sz="1500" dirty="0" smtClean="0"/>
          </a:p>
        </p:txBody>
      </p:sp>
    </p:spTree>
    <p:extLst>
      <p:ext uri="{BB962C8B-B14F-4D97-AF65-F5344CB8AC3E}">
        <p14:creationId xmlns:p14="http://schemas.microsoft.com/office/powerpoint/2010/main" xmlns="" val="323499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29/03/2017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616624" cy="365125"/>
          </a:xfrm>
        </p:spPr>
        <p:txBody>
          <a:bodyPr/>
          <a:lstStyle/>
          <a:p>
            <a:r>
              <a:rPr lang="el-GR" dirty="0" smtClean="0"/>
              <a:t>Άρτεμις </a:t>
            </a:r>
            <a:r>
              <a:rPr lang="el-GR" dirty="0" err="1" smtClean="0"/>
              <a:t>Παναγιωτοπούλου</a:t>
            </a:r>
            <a:r>
              <a:rPr lang="el-GR" dirty="0" smtClean="0"/>
              <a:t> - Διευθύνουσα Σύμβουλος ΕΔΕΚΤ Α.Ε.Π.Ε.Υ.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l-GR" dirty="0" smtClean="0"/>
              <a:t>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5472608" cy="6480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8799" y="908720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/>
              <a:t>Καθορισμός Επενδυτικής Πολιτικής &amp;</a:t>
            </a:r>
          </a:p>
          <a:p>
            <a:pPr algn="ctr"/>
            <a:r>
              <a:rPr lang="el-GR" sz="2400" b="1" dirty="0" smtClean="0"/>
              <a:t>Διεθνής Εμπειρία από την Επένδυση Ασφαλιστικών Ταμείων</a:t>
            </a:r>
          </a:p>
        </p:txBody>
      </p:sp>
      <p:sp>
        <p:nvSpPr>
          <p:cNvPr id="7" name="Rectangle 6"/>
          <p:cNvSpPr/>
          <p:nvPr/>
        </p:nvSpPr>
        <p:spPr>
          <a:xfrm>
            <a:off x="526193" y="2132856"/>
            <a:ext cx="8208912" cy="3406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dirty="0" smtClean="0"/>
              <a:t>Ο καθορισμός της Επενδυτικής Πολιτικής έχει </a:t>
            </a:r>
            <a:r>
              <a:rPr lang="el-GR" dirty="0"/>
              <a:t>στόχο να προάγει και να προστατεύει τα συμφέροντα </a:t>
            </a:r>
            <a:r>
              <a:rPr lang="el-GR" dirty="0" smtClean="0"/>
              <a:t>του Ταμείου.</a:t>
            </a:r>
          </a:p>
          <a:p>
            <a:pPr marL="285750" lvl="0" indent="-285750" algn="just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dirty="0" smtClean="0"/>
              <a:t>Περιλαμβάνει </a:t>
            </a:r>
            <a:r>
              <a:rPr lang="el-GR" dirty="0"/>
              <a:t>ένα μεγάλο εύρος επενδυτικών υπηρεσιών που </a:t>
            </a:r>
            <a:endParaRPr lang="el-GR" dirty="0" smtClean="0"/>
          </a:p>
          <a:p>
            <a:pPr marL="742950" lvl="1" indent="-285750" algn="just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el-GR" dirty="0" smtClean="0"/>
              <a:t>ξεκινάει </a:t>
            </a:r>
            <a:r>
              <a:rPr lang="el-GR" dirty="0"/>
              <a:t>με την παροχή επενδυτικών συμβουλών σε θέματα στρατηγικής επενδύσεων και δομής χαρτοφυλακίου και </a:t>
            </a:r>
            <a:endParaRPr lang="el-GR" dirty="0" smtClean="0"/>
          </a:p>
          <a:p>
            <a:pPr marL="742950" lvl="1" indent="-285750" algn="just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el-GR" dirty="0" smtClean="0"/>
              <a:t>καταλήγει </a:t>
            </a:r>
            <a:r>
              <a:rPr lang="el-GR" dirty="0"/>
              <a:t>στην επιλογή και αξιολόγηση διαχειριστών και την ανάλυση κινδύνου. </a:t>
            </a:r>
            <a:endParaRPr lang="el-GR" dirty="0" smtClean="0"/>
          </a:p>
          <a:p>
            <a:pPr marL="285750" lvl="0" indent="-285750" algn="just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dirty="0" smtClean="0"/>
              <a:t>Η </a:t>
            </a:r>
            <a:r>
              <a:rPr lang="el-GR" dirty="0"/>
              <a:t>σωστή διακυβέρνηση έχει πολύ μεγάλη σημασία κατά την παροχή υπηρεσιών καταπιστευματικής διαχείρισης.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543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545</Words>
  <Application>Microsoft Office PowerPoint</Application>
  <PresentationFormat>Προβολή στην οθόνη (4:3)</PresentationFormat>
  <Paragraphs>118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Artemis Panagiotopoulou</dc:creator>
  <cp:lastModifiedBy>Poufinas</cp:lastModifiedBy>
  <cp:revision>15</cp:revision>
  <dcterms:created xsi:type="dcterms:W3CDTF">2017-03-23T13:01:27Z</dcterms:created>
  <dcterms:modified xsi:type="dcterms:W3CDTF">2017-03-27T12:17:26Z</dcterms:modified>
</cp:coreProperties>
</file>