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71" r:id="rId2"/>
    <p:sldId id="272"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62" autoAdjust="0"/>
  </p:normalViewPr>
  <p:slideViewPr>
    <p:cSldViewPr>
      <p:cViewPr>
        <p:scale>
          <a:sx n="76" d="100"/>
          <a:sy n="76" d="100"/>
        </p:scale>
        <p:origin x="-2634" y="-8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F6E965A-FB43-4D52-B2FA-E3EF782127C3}" type="datetimeFigureOut">
              <a:rPr lang="el-GR" smtClean="0"/>
              <a:pPr/>
              <a:t>27/3/2017</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l-GR" smtClean="0"/>
              <a:t>Ε.Ε.ΚΟΥΣΚΟΥΝΑ</a:t>
            </a:r>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605B7C-8340-485E-B562-8CA0106E641E}" type="slidenum">
              <a:rPr lang="el-GR" smtClean="0"/>
              <a:pPr/>
              <a:t>‹#›</a:t>
            </a:fld>
            <a:endParaRPr lang="el-GR"/>
          </a:p>
        </p:txBody>
      </p:sp>
    </p:spTree>
    <p:extLst>
      <p:ext uri="{BB962C8B-B14F-4D97-AF65-F5344CB8AC3E}">
        <p14:creationId xmlns:p14="http://schemas.microsoft.com/office/powerpoint/2010/main" xmlns="" val="142965078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1469B3-E8E0-4F7B-83A7-031914FBDF3B}" type="datetimeFigureOut">
              <a:rPr lang="el-GR" smtClean="0"/>
              <a:pPr/>
              <a:t>27/3/2017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l-GR" smtClean="0"/>
              <a:t>Ε.Ε.ΚΟΥΣΚΟΥΝΑ</a:t>
            </a: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34274A-641D-434D-8FB3-F10D465AB64E}" type="slidenum">
              <a:rPr lang="el-GR" smtClean="0"/>
              <a:pPr/>
              <a:t>‹#›</a:t>
            </a:fld>
            <a:endParaRPr lang="el-GR"/>
          </a:p>
        </p:txBody>
      </p:sp>
    </p:spTree>
    <p:extLst>
      <p:ext uri="{BB962C8B-B14F-4D97-AF65-F5344CB8AC3E}">
        <p14:creationId xmlns:p14="http://schemas.microsoft.com/office/powerpoint/2010/main" xmlns="" val="231362425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F834274A-641D-434D-8FB3-F10D465AB64E}" type="slidenum">
              <a:rPr lang="el-GR" smtClean="0"/>
              <a:pPr/>
              <a:t>4</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E675FB9C-A7B7-4277-AA64-9B6AF3C674C8}" type="datetime1">
              <a:rPr lang="el-GR" smtClean="0"/>
              <a:pPr/>
              <a:t>27/3/2017</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sp>
        <p:nvSpPr>
          <p:cNvPr id="6" name="5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6763591-4024-4A22-9466-5E3A87BFF133}" type="datetime1">
              <a:rPr lang="el-GR" smtClean="0"/>
              <a:pPr/>
              <a:t>27/3/2017</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sp>
        <p:nvSpPr>
          <p:cNvPr id="6" name="5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4E5AEF1-5E95-4C93-963D-B2C330A25449}" type="datetime1">
              <a:rPr lang="el-GR" smtClean="0"/>
              <a:pPr/>
              <a:t>27/3/2017</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sp>
        <p:nvSpPr>
          <p:cNvPr id="6" name="5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C2D0462-4172-4F95-BD65-FA66E6197EE3}" type="datetime1">
              <a:rPr lang="el-GR" smtClean="0"/>
              <a:pPr/>
              <a:t>27/3/2017</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sp>
        <p:nvSpPr>
          <p:cNvPr id="6" name="5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E924715-2A68-4395-AD10-E5ADD3795100}" type="datetime1">
              <a:rPr lang="el-GR" smtClean="0"/>
              <a:pPr/>
              <a:t>27/3/2017</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sp>
        <p:nvSpPr>
          <p:cNvPr id="6" name="5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CD2775B-11AD-4D0F-A301-A615B2729496}" type="datetime1">
              <a:rPr lang="el-GR" smtClean="0"/>
              <a:pPr/>
              <a:t>27/3/2017</a:t>
            </a:fld>
            <a:endParaRPr lang="el-GR"/>
          </a:p>
        </p:txBody>
      </p:sp>
      <p:sp>
        <p:nvSpPr>
          <p:cNvPr id="6" name="5 - Θέση υποσέλιδου"/>
          <p:cNvSpPr>
            <a:spLocks noGrp="1"/>
          </p:cNvSpPr>
          <p:nvPr>
            <p:ph type="ftr" sz="quarter" idx="11"/>
          </p:nvPr>
        </p:nvSpPr>
        <p:spPr/>
        <p:txBody>
          <a:bodyPr/>
          <a:lstStyle/>
          <a:p>
            <a:r>
              <a:rPr lang="el-GR" smtClean="0"/>
              <a:t>Ε.Ε.ΚΟΥΣΚΟΥΝΑ</a:t>
            </a:r>
            <a:endParaRPr lang="el-GR"/>
          </a:p>
        </p:txBody>
      </p:sp>
      <p:sp>
        <p:nvSpPr>
          <p:cNvPr id="7" name="6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9CDC095-C850-4FA6-9231-7E6BD8E9C3B7}" type="datetime1">
              <a:rPr lang="el-GR" smtClean="0"/>
              <a:pPr/>
              <a:t>27/3/2017</a:t>
            </a:fld>
            <a:endParaRPr lang="el-GR"/>
          </a:p>
        </p:txBody>
      </p:sp>
      <p:sp>
        <p:nvSpPr>
          <p:cNvPr id="8" name="7 - Θέση υποσέλιδου"/>
          <p:cNvSpPr>
            <a:spLocks noGrp="1"/>
          </p:cNvSpPr>
          <p:nvPr>
            <p:ph type="ftr" sz="quarter" idx="11"/>
          </p:nvPr>
        </p:nvSpPr>
        <p:spPr/>
        <p:txBody>
          <a:bodyPr/>
          <a:lstStyle/>
          <a:p>
            <a:r>
              <a:rPr lang="el-GR" smtClean="0"/>
              <a:t>Ε.Ε.ΚΟΥΣΚΟΥΝΑ</a:t>
            </a:r>
            <a:endParaRPr lang="el-GR"/>
          </a:p>
        </p:txBody>
      </p:sp>
      <p:sp>
        <p:nvSpPr>
          <p:cNvPr id="9" name="8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56B53F1-1446-404C-83E5-CCE4E9047F12}" type="datetime1">
              <a:rPr lang="el-GR" smtClean="0"/>
              <a:pPr/>
              <a:t>27/3/2017</a:t>
            </a:fld>
            <a:endParaRPr lang="el-G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8D18261-C4F0-4AAF-9586-1D31A1E40BF0}" type="datetime1">
              <a:rPr lang="el-GR" smtClean="0"/>
              <a:pPr/>
              <a:t>27/3/2017</a:t>
            </a:fld>
            <a:endParaRPr lang="el-GR"/>
          </a:p>
        </p:txBody>
      </p:sp>
      <p:sp>
        <p:nvSpPr>
          <p:cNvPr id="3" name="2 - Θέση υποσέλιδου"/>
          <p:cNvSpPr>
            <a:spLocks noGrp="1"/>
          </p:cNvSpPr>
          <p:nvPr>
            <p:ph type="ftr" sz="quarter" idx="11"/>
          </p:nvPr>
        </p:nvSpPr>
        <p:spPr/>
        <p:txBody>
          <a:bodyPr/>
          <a:lstStyle/>
          <a:p>
            <a:r>
              <a:rPr lang="el-GR" smtClean="0"/>
              <a:t>Ε.Ε.ΚΟΥΣΚΟΥΝΑ</a:t>
            </a:r>
            <a:endParaRPr lang="el-GR"/>
          </a:p>
        </p:txBody>
      </p:sp>
      <p:sp>
        <p:nvSpPr>
          <p:cNvPr id="4" name="3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D9F4F68-BEF0-40C5-8904-1B590474464F}" type="datetime1">
              <a:rPr lang="el-GR" smtClean="0"/>
              <a:pPr/>
              <a:t>27/3/2017</a:t>
            </a:fld>
            <a:endParaRPr lang="el-GR"/>
          </a:p>
        </p:txBody>
      </p:sp>
      <p:sp>
        <p:nvSpPr>
          <p:cNvPr id="6" name="5 - Θέση υποσέλιδου"/>
          <p:cNvSpPr>
            <a:spLocks noGrp="1"/>
          </p:cNvSpPr>
          <p:nvPr>
            <p:ph type="ftr" sz="quarter" idx="11"/>
          </p:nvPr>
        </p:nvSpPr>
        <p:spPr/>
        <p:txBody>
          <a:bodyPr/>
          <a:lstStyle/>
          <a:p>
            <a:r>
              <a:rPr lang="el-GR" smtClean="0"/>
              <a:t>Ε.Ε.ΚΟΥΣΚΟΥΝΑ</a:t>
            </a:r>
            <a:endParaRPr lang="el-GR"/>
          </a:p>
        </p:txBody>
      </p:sp>
      <p:sp>
        <p:nvSpPr>
          <p:cNvPr id="7" name="6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4F78301-617A-4ACF-80B5-7B3E1A9A44C6}" type="datetime1">
              <a:rPr lang="el-GR" smtClean="0"/>
              <a:pPr/>
              <a:t>27/3/2017</a:t>
            </a:fld>
            <a:endParaRPr lang="el-GR"/>
          </a:p>
        </p:txBody>
      </p:sp>
      <p:sp>
        <p:nvSpPr>
          <p:cNvPr id="6" name="5 - Θέση υποσέλιδου"/>
          <p:cNvSpPr>
            <a:spLocks noGrp="1"/>
          </p:cNvSpPr>
          <p:nvPr>
            <p:ph type="ftr" sz="quarter" idx="11"/>
          </p:nvPr>
        </p:nvSpPr>
        <p:spPr/>
        <p:txBody>
          <a:bodyPr/>
          <a:lstStyle/>
          <a:p>
            <a:r>
              <a:rPr lang="el-GR" smtClean="0"/>
              <a:t>Ε.Ε.ΚΟΥΣΚΟΥΝΑ</a:t>
            </a:r>
            <a:endParaRPr lang="el-GR"/>
          </a:p>
        </p:txBody>
      </p:sp>
      <p:sp>
        <p:nvSpPr>
          <p:cNvPr id="7" name="6 - Θέση αριθμού διαφάνειας"/>
          <p:cNvSpPr>
            <a:spLocks noGrp="1"/>
          </p:cNvSpPr>
          <p:nvPr>
            <p:ph type="sldNum" sz="quarter" idx="12"/>
          </p:nvPr>
        </p:nvSpPr>
        <p:spPr/>
        <p:txBody>
          <a:bodyPr/>
          <a:lstStyle/>
          <a:p>
            <a:fld id="{FB94C8BD-22E6-4217-9862-4AD58E0C1C1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1FD834-C21F-42A3-AC17-94B471922837}" type="datetime1">
              <a:rPr lang="el-GR" smtClean="0"/>
              <a:pPr/>
              <a:t>27/3/2017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Ε.Ε.ΚΟΥΣΚΟΥΝΑ</a:t>
            </a: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4C8BD-22E6-4217-9862-4AD58E0C1C1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endParaRPr lang="el-GR" dirty="0"/>
          </a:p>
        </p:txBody>
      </p:sp>
      <p:sp>
        <p:nvSpPr>
          <p:cNvPr id="3" name="Υπότιτλος 2"/>
          <p:cNvSpPr>
            <a:spLocks noGrp="1"/>
          </p:cNvSpPr>
          <p:nvPr>
            <p:ph type="subTitle" idx="1"/>
          </p:nvPr>
        </p:nvSpPr>
        <p:spPr/>
        <p:txBody>
          <a:bodyPr/>
          <a:lstStyle/>
          <a:p>
            <a:endParaRPr lang="el-GR" dirty="0"/>
          </a:p>
        </p:txBody>
      </p:sp>
      <p:sp>
        <p:nvSpPr>
          <p:cNvPr id="4" name="Θέση υποσέλιδου 3"/>
          <p:cNvSpPr>
            <a:spLocks noGrp="1"/>
          </p:cNvSpPr>
          <p:nvPr>
            <p:ph type="ftr" sz="quarter" idx="11"/>
          </p:nvPr>
        </p:nvSpPr>
        <p:spPr/>
        <p:txBody>
          <a:bodyPr/>
          <a:lstStyle/>
          <a:p>
            <a:r>
              <a:rPr lang="el-GR" dirty="0" smtClean="0"/>
              <a:t>Ε.Ε.ΚΟΥΣΚΟΥΝΑ</a:t>
            </a:r>
            <a:endParaRPr lang="el-GR" dirty="0"/>
          </a:p>
        </p:txBody>
      </p:sp>
      <p:sp>
        <p:nvSpPr>
          <p:cNvPr id="5" name="Θέση αριθμού διαφάνειας 4"/>
          <p:cNvSpPr>
            <a:spLocks noGrp="1"/>
          </p:cNvSpPr>
          <p:nvPr>
            <p:ph type="sldNum" sz="quarter" idx="12"/>
          </p:nvPr>
        </p:nvSpPr>
        <p:spPr/>
        <p:txBody>
          <a:bodyPr/>
          <a:lstStyle/>
          <a:p>
            <a:fld id="{FB94C8BD-22E6-4217-9862-4AD58E0C1C11}" type="slidenum">
              <a:rPr lang="el-GR" smtClean="0"/>
              <a:pPr/>
              <a:t>1</a:t>
            </a:fld>
            <a:endParaRPr lang="el-GR" dirty="0"/>
          </a:p>
        </p:txBody>
      </p:sp>
      <p:pic>
        <p:nvPicPr>
          <p:cNvPr id="6" name="Εικόνα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363" y="-18469"/>
            <a:ext cx="9291883" cy="7047869"/>
          </a:xfrm>
          <a:prstGeom prst="rect">
            <a:avLst/>
          </a:prstGeom>
        </p:spPr>
      </p:pic>
    </p:spTree>
    <p:extLst>
      <p:ext uri="{BB962C8B-B14F-4D97-AF65-F5344CB8AC3E}">
        <p14:creationId xmlns:p14="http://schemas.microsoft.com/office/powerpoint/2010/main" xmlns="" val="4070864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5266928" cy="490066"/>
          </a:xfrm>
        </p:spPr>
        <p:txBody>
          <a:bodyPr>
            <a:normAutofit fontScale="90000"/>
          </a:bodyPr>
          <a:lstStyle/>
          <a:p>
            <a:endParaRPr lang="el-GR" dirty="0"/>
          </a:p>
        </p:txBody>
      </p:sp>
      <p:sp>
        <p:nvSpPr>
          <p:cNvPr id="3" name="2 - Θέση περιεχομένου"/>
          <p:cNvSpPr>
            <a:spLocks noGrp="1"/>
          </p:cNvSpPr>
          <p:nvPr>
            <p:ph idx="1"/>
          </p:nvPr>
        </p:nvSpPr>
        <p:spPr>
          <a:xfrm>
            <a:off x="179512" y="1600200"/>
            <a:ext cx="8784976" cy="4525963"/>
          </a:xfrm>
        </p:spPr>
        <p:txBody>
          <a:bodyPr>
            <a:noAutofit/>
          </a:bodyPr>
          <a:lstStyle/>
          <a:p>
            <a:pPr algn="ctr">
              <a:buNone/>
            </a:pPr>
            <a:r>
              <a:rPr lang="el-GR" sz="2700" b="1" dirty="0" smtClean="0">
                <a:solidFill>
                  <a:srgbClr val="0070C0"/>
                </a:solidFill>
              </a:rPr>
              <a:t>Αναλογιστική αποτίμηση είναι η εκτίμηση </a:t>
            </a:r>
            <a:r>
              <a:rPr lang="el-GR" sz="2700" b="1" dirty="0">
                <a:solidFill>
                  <a:srgbClr val="0070C0"/>
                </a:solidFill>
              </a:rPr>
              <a:t>των παρουσών αξιών για τις εκροές </a:t>
            </a:r>
            <a:r>
              <a:rPr lang="el-GR" sz="2700" b="1" dirty="0" smtClean="0">
                <a:solidFill>
                  <a:srgbClr val="0070C0"/>
                </a:solidFill>
              </a:rPr>
              <a:t>και </a:t>
            </a:r>
            <a:r>
              <a:rPr lang="el-GR" sz="2700" b="1" dirty="0">
                <a:solidFill>
                  <a:srgbClr val="0070C0"/>
                </a:solidFill>
              </a:rPr>
              <a:t>τις εισροές </a:t>
            </a:r>
            <a:r>
              <a:rPr lang="el-GR" sz="2700" b="1" dirty="0" smtClean="0">
                <a:solidFill>
                  <a:srgbClr val="0070C0"/>
                </a:solidFill>
              </a:rPr>
              <a:t>του ταμείου, με </a:t>
            </a:r>
            <a:r>
              <a:rPr lang="el-GR" sz="2700" b="1" dirty="0">
                <a:solidFill>
                  <a:srgbClr val="0070C0"/>
                </a:solidFill>
              </a:rPr>
              <a:t>τη </a:t>
            </a:r>
            <a:r>
              <a:rPr lang="el-GR" sz="2700" b="1" dirty="0" smtClean="0">
                <a:solidFill>
                  <a:srgbClr val="0070C0"/>
                </a:solidFill>
              </a:rPr>
              <a:t>χρήση </a:t>
            </a:r>
            <a:r>
              <a:rPr lang="el-GR" sz="2700" b="1" dirty="0">
                <a:solidFill>
                  <a:srgbClr val="0070C0"/>
                </a:solidFill>
              </a:rPr>
              <a:t>τεχνικών και μεθόδων της αναλογιστικής επιστήμης.</a:t>
            </a:r>
            <a:br>
              <a:rPr lang="el-GR" sz="2700" b="1" dirty="0">
                <a:solidFill>
                  <a:srgbClr val="0070C0"/>
                </a:solidFill>
              </a:rPr>
            </a:br>
            <a:r>
              <a:rPr lang="el-GR" sz="2700" b="1" dirty="0">
                <a:solidFill>
                  <a:srgbClr val="0070C0"/>
                </a:solidFill>
              </a:rPr>
              <a:t>Η συνετή εκτίμηση των τεχνικών προβλέψεων είναι βασική προϋπόθεση για να εξασφαλίζεται η εκπλήρωση των υποχρεώσεων των Επαγγελματικών Ταμείων. </a:t>
            </a:r>
            <a:endParaRPr lang="el-GR" sz="2700" b="1" dirty="0" smtClean="0">
              <a:solidFill>
                <a:srgbClr val="0070C0"/>
              </a:solidFill>
            </a:endParaRPr>
          </a:p>
          <a:p>
            <a:pPr algn="ctr">
              <a:buNone/>
            </a:pPr>
            <a:r>
              <a:rPr lang="el-GR" sz="2700" b="1" dirty="0" smtClean="0">
                <a:solidFill>
                  <a:srgbClr val="0070C0"/>
                </a:solidFill>
              </a:rPr>
              <a:t>Τα </a:t>
            </a:r>
            <a:r>
              <a:rPr lang="el-GR" sz="2700" b="1" dirty="0">
                <a:solidFill>
                  <a:srgbClr val="0070C0"/>
                </a:solidFill>
              </a:rPr>
              <a:t>τεχνικά αποθέματα </a:t>
            </a:r>
            <a:r>
              <a:rPr lang="el-GR" sz="2700" b="1" dirty="0" smtClean="0">
                <a:solidFill>
                  <a:srgbClr val="0070C0"/>
                </a:solidFill>
              </a:rPr>
              <a:t>πρέπει να </a:t>
            </a:r>
            <a:r>
              <a:rPr lang="el-GR" sz="2700" b="1" dirty="0">
                <a:solidFill>
                  <a:srgbClr val="0070C0"/>
                </a:solidFill>
              </a:rPr>
              <a:t>υπολογίζονται με </a:t>
            </a:r>
            <a:r>
              <a:rPr lang="el-GR" sz="2700" b="1" dirty="0" smtClean="0">
                <a:solidFill>
                  <a:srgbClr val="0070C0"/>
                </a:solidFill>
              </a:rPr>
              <a:t>αναγνωρισμένες </a:t>
            </a:r>
            <a:r>
              <a:rPr lang="el-GR" sz="2700" b="1" dirty="0">
                <a:solidFill>
                  <a:srgbClr val="0070C0"/>
                </a:solidFill>
              </a:rPr>
              <a:t>αναλογιστικές μεθόδους και να πιστοποιούνται από ειδικευμένα προς τούτο άτομα.</a:t>
            </a:r>
          </a:p>
          <a:p>
            <a:pPr algn="ctr">
              <a:buNone/>
            </a:pPr>
            <a:endParaRPr lang="el-GR" sz="2700" b="1"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10</a:t>
            </a:fld>
            <a:endParaRPr lang="el-GR"/>
          </a:p>
        </p:txBody>
      </p:sp>
      <p:pic>
        <p:nvPicPr>
          <p:cNvPr id="5122"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119675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6923112" cy="317717"/>
          </a:xfrm>
        </p:spPr>
        <p:txBody>
          <a:bodyPr>
            <a:normAutofit fontScale="90000"/>
          </a:bodyPr>
          <a:lstStyle/>
          <a:p>
            <a:endParaRPr lang="el-GR" dirty="0"/>
          </a:p>
        </p:txBody>
      </p:sp>
      <p:sp>
        <p:nvSpPr>
          <p:cNvPr id="3" name="2 - Θέση περιεχομένου"/>
          <p:cNvSpPr>
            <a:spLocks noGrp="1"/>
          </p:cNvSpPr>
          <p:nvPr>
            <p:ph idx="1"/>
          </p:nvPr>
        </p:nvSpPr>
        <p:spPr>
          <a:xfrm>
            <a:off x="251520" y="1268760"/>
            <a:ext cx="8784976" cy="5184576"/>
          </a:xfrm>
        </p:spPr>
        <p:txBody>
          <a:bodyPr>
            <a:noAutofit/>
          </a:bodyPr>
          <a:lstStyle/>
          <a:p>
            <a:pPr algn="ctr">
              <a:buNone/>
            </a:pPr>
            <a:r>
              <a:rPr lang="el-GR" sz="2400" b="1" dirty="0" smtClean="0">
                <a:solidFill>
                  <a:srgbClr val="0070C0"/>
                </a:solidFill>
              </a:rPr>
              <a:t>Αναλογιστική Λειτουργία</a:t>
            </a:r>
            <a:endParaRPr lang="el-GR" sz="2400" b="1" dirty="0">
              <a:solidFill>
                <a:srgbClr val="0070C0"/>
              </a:solidFill>
            </a:endParaRPr>
          </a:p>
          <a:p>
            <a:pPr lvl="0">
              <a:buFont typeface="Wingdings" pitchFamily="2" charset="2"/>
              <a:buChar char="Ø"/>
            </a:pPr>
            <a:r>
              <a:rPr lang="el-GR" sz="2400" b="1" dirty="0">
                <a:solidFill>
                  <a:srgbClr val="0070C0"/>
                </a:solidFill>
              </a:rPr>
              <a:t>Κατάλληλος </a:t>
            </a:r>
            <a:r>
              <a:rPr lang="el-GR" sz="2400" b="1" dirty="0" smtClean="0">
                <a:solidFill>
                  <a:srgbClr val="0070C0"/>
                </a:solidFill>
              </a:rPr>
              <a:t>συντονισμός.</a:t>
            </a:r>
            <a:endParaRPr lang="el-GR" sz="2400" b="1" dirty="0">
              <a:solidFill>
                <a:srgbClr val="0070C0"/>
              </a:solidFill>
            </a:endParaRPr>
          </a:p>
          <a:p>
            <a:pPr lvl="0">
              <a:buFont typeface="Wingdings" pitchFamily="2" charset="2"/>
              <a:buChar char="Ø"/>
            </a:pPr>
            <a:r>
              <a:rPr lang="el-GR" sz="2400" b="1" dirty="0">
                <a:solidFill>
                  <a:srgbClr val="0070C0"/>
                </a:solidFill>
              </a:rPr>
              <a:t>Εξασφάλιση της καταλληλότητας των </a:t>
            </a:r>
            <a:r>
              <a:rPr lang="el-GR" sz="2400" b="1" dirty="0" smtClean="0">
                <a:solidFill>
                  <a:srgbClr val="0070C0"/>
                </a:solidFill>
              </a:rPr>
              <a:t>μεθόδων, </a:t>
            </a:r>
            <a:r>
              <a:rPr lang="el-GR" sz="2400" b="1" dirty="0">
                <a:solidFill>
                  <a:srgbClr val="0070C0"/>
                </a:solidFill>
              </a:rPr>
              <a:t>των υποκείμενων </a:t>
            </a:r>
            <a:r>
              <a:rPr lang="el-GR" sz="2400" b="1" dirty="0" smtClean="0">
                <a:solidFill>
                  <a:srgbClr val="0070C0"/>
                </a:solidFill>
              </a:rPr>
              <a:t>υποδειγμάτων και </a:t>
            </a:r>
            <a:r>
              <a:rPr lang="el-GR" sz="2400" b="1" dirty="0">
                <a:solidFill>
                  <a:srgbClr val="0070C0"/>
                </a:solidFill>
              </a:rPr>
              <a:t>των παραδοχών που </a:t>
            </a:r>
            <a:r>
              <a:rPr lang="el-GR" sz="2400" b="1" dirty="0" smtClean="0">
                <a:solidFill>
                  <a:srgbClr val="0070C0"/>
                </a:solidFill>
              </a:rPr>
              <a:t>επιλέγονται</a:t>
            </a:r>
            <a:endParaRPr lang="el-GR" sz="2400" b="1" dirty="0">
              <a:solidFill>
                <a:srgbClr val="0070C0"/>
              </a:solidFill>
            </a:endParaRPr>
          </a:p>
          <a:p>
            <a:pPr lvl="0">
              <a:buFont typeface="Wingdings" pitchFamily="2" charset="2"/>
              <a:buChar char="Ø"/>
            </a:pPr>
            <a:r>
              <a:rPr lang="el-GR" sz="2400" b="1" dirty="0">
                <a:solidFill>
                  <a:srgbClr val="0070C0"/>
                </a:solidFill>
              </a:rPr>
              <a:t>Αξιολόγηση της επάρκειας και της ποιότητας των </a:t>
            </a:r>
            <a:r>
              <a:rPr lang="el-GR" sz="2400" b="1" dirty="0" smtClean="0">
                <a:solidFill>
                  <a:srgbClr val="0070C0"/>
                </a:solidFill>
              </a:rPr>
              <a:t>στοιχείων</a:t>
            </a:r>
            <a:endParaRPr lang="el-GR" sz="2400" b="1" dirty="0">
              <a:solidFill>
                <a:srgbClr val="0070C0"/>
              </a:solidFill>
            </a:endParaRPr>
          </a:p>
          <a:p>
            <a:pPr lvl="0">
              <a:buFont typeface="Wingdings" pitchFamily="2" charset="2"/>
              <a:buChar char="Ø"/>
            </a:pPr>
            <a:r>
              <a:rPr lang="el-GR" sz="2400" b="1" dirty="0" smtClean="0">
                <a:solidFill>
                  <a:srgbClr val="0070C0"/>
                </a:solidFill>
              </a:rPr>
              <a:t>Σύγκριση </a:t>
            </a:r>
            <a:r>
              <a:rPr lang="el-GR" sz="2400" b="1" dirty="0">
                <a:solidFill>
                  <a:srgbClr val="0070C0"/>
                </a:solidFill>
              </a:rPr>
              <a:t>των βέλτιστων εκτιμήσεων </a:t>
            </a:r>
            <a:r>
              <a:rPr lang="el-GR" sz="2400" b="1" dirty="0" smtClean="0">
                <a:solidFill>
                  <a:srgbClr val="0070C0"/>
                </a:solidFill>
              </a:rPr>
              <a:t>με </a:t>
            </a:r>
            <a:r>
              <a:rPr lang="el-GR" sz="2400" b="1" dirty="0">
                <a:solidFill>
                  <a:srgbClr val="0070C0"/>
                </a:solidFill>
              </a:rPr>
              <a:t>τις εμπειρικές παρατηρήσεις.</a:t>
            </a:r>
          </a:p>
          <a:p>
            <a:pPr lvl="0">
              <a:buFont typeface="Wingdings" pitchFamily="2" charset="2"/>
              <a:buChar char="Ø"/>
            </a:pPr>
            <a:r>
              <a:rPr lang="el-GR" sz="2400" b="1" dirty="0">
                <a:solidFill>
                  <a:srgbClr val="0070C0"/>
                </a:solidFill>
              </a:rPr>
              <a:t>Ερμηνεία  </a:t>
            </a:r>
            <a:r>
              <a:rPr lang="el-GR" sz="2400" b="1" dirty="0" smtClean="0">
                <a:solidFill>
                  <a:srgbClr val="0070C0"/>
                </a:solidFill>
              </a:rPr>
              <a:t>επίδρασης </a:t>
            </a:r>
            <a:r>
              <a:rPr lang="el-GR" sz="2400" b="1" dirty="0">
                <a:solidFill>
                  <a:srgbClr val="0070C0"/>
                </a:solidFill>
              </a:rPr>
              <a:t>επί των τεχνικών προβλέψεων </a:t>
            </a:r>
            <a:r>
              <a:rPr lang="el-GR" sz="2400" b="1" dirty="0" smtClean="0">
                <a:solidFill>
                  <a:srgbClr val="0070C0"/>
                </a:solidFill>
              </a:rPr>
              <a:t>αλλαγών, </a:t>
            </a:r>
            <a:r>
              <a:rPr lang="el-GR" sz="2400" b="1" dirty="0" smtClean="0">
                <a:solidFill>
                  <a:srgbClr val="0070C0"/>
                </a:solidFill>
              </a:rPr>
              <a:t>μεταξύ </a:t>
            </a:r>
            <a:r>
              <a:rPr lang="el-GR" sz="2400" b="1" dirty="0">
                <a:solidFill>
                  <a:srgbClr val="0070C0"/>
                </a:solidFill>
              </a:rPr>
              <a:t>διαφορετικών ημερομηνιών αποτίμησης.</a:t>
            </a:r>
          </a:p>
          <a:p>
            <a:pPr lvl="0">
              <a:buFont typeface="Wingdings" pitchFamily="2" charset="2"/>
              <a:buChar char="Ø"/>
            </a:pPr>
            <a:r>
              <a:rPr lang="el-GR" sz="2400" b="1" dirty="0">
                <a:solidFill>
                  <a:srgbClr val="0070C0"/>
                </a:solidFill>
              </a:rPr>
              <a:t>Επίβλεψη του υπολογισμού των τεχνικών προβλέψεων </a:t>
            </a:r>
            <a:r>
              <a:rPr lang="el-GR" sz="2400" b="1" dirty="0" smtClean="0">
                <a:solidFill>
                  <a:srgbClr val="0070C0"/>
                </a:solidFill>
              </a:rPr>
              <a:t>όταν </a:t>
            </a:r>
            <a:r>
              <a:rPr lang="el-GR" sz="2400" b="1" dirty="0">
                <a:solidFill>
                  <a:srgbClr val="0070C0"/>
                </a:solidFill>
              </a:rPr>
              <a:t>τα στοιχεία </a:t>
            </a:r>
            <a:r>
              <a:rPr lang="el-GR" sz="2400" b="1" dirty="0" smtClean="0">
                <a:solidFill>
                  <a:srgbClr val="0070C0"/>
                </a:solidFill>
              </a:rPr>
              <a:t>δεν </a:t>
            </a:r>
            <a:r>
              <a:rPr lang="el-GR" sz="2400" b="1" dirty="0">
                <a:solidFill>
                  <a:srgbClr val="0070C0"/>
                </a:solidFill>
              </a:rPr>
              <a:t>είναι κατάλληλα και </a:t>
            </a:r>
            <a:r>
              <a:rPr lang="el-GR" sz="2400" b="1" dirty="0" smtClean="0">
                <a:solidFill>
                  <a:srgbClr val="0070C0"/>
                </a:solidFill>
              </a:rPr>
              <a:t>γίνεται </a:t>
            </a:r>
            <a:r>
              <a:rPr lang="el-GR" sz="2400" b="1" dirty="0">
                <a:solidFill>
                  <a:srgbClr val="0070C0"/>
                </a:solidFill>
              </a:rPr>
              <a:t>χρήση προσεγγιστικών μεθόδων.</a:t>
            </a:r>
          </a:p>
          <a:p>
            <a:pPr>
              <a:buNone/>
            </a:pPr>
            <a:endParaRPr lang="el-GR" sz="2400" b="1"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11</a:t>
            </a:fld>
            <a:endParaRPr lang="el-GR"/>
          </a:p>
        </p:txBody>
      </p:sp>
      <p:pic>
        <p:nvPicPr>
          <p:cNvPr id="8" name="Picture 3"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9964"/>
            <a:ext cx="9144000" cy="1136787"/>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6995120" cy="850106"/>
          </a:xfrm>
        </p:spPr>
        <p:txBody>
          <a:bodyPr/>
          <a:lstStyle/>
          <a:p>
            <a:endParaRPr lang="el-GR" dirty="0"/>
          </a:p>
        </p:txBody>
      </p:sp>
      <p:sp>
        <p:nvSpPr>
          <p:cNvPr id="3" name="2 - Θέση περιεχομένου"/>
          <p:cNvSpPr>
            <a:spLocks noGrp="1"/>
          </p:cNvSpPr>
          <p:nvPr>
            <p:ph idx="1"/>
          </p:nvPr>
        </p:nvSpPr>
        <p:spPr>
          <a:xfrm>
            <a:off x="755576" y="1600200"/>
            <a:ext cx="7776864" cy="4525963"/>
          </a:xfrm>
        </p:spPr>
        <p:txBody>
          <a:bodyPr>
            <a:noAutofit/>
          </a:bodyPr>
          <a:lstStyle/>
          <a:p>
            <a:pPr lvl="0">
              <a:buFont typeface="Wingdings" pitchFamily="2" charset="2"/>
              <a:buChar char="Ø"/>
            </a:pPr>
            <a:r>
              <a:rPr lang="el-GR" sz="2400" b="1" dirty="0" smtClean="0">
                <a:solidFill>
                  <a:srgbClr val="0070C0"/>
                </a:solidFill>
              </a:rPr>
              <a:t> Συνεισφορά </a:t>
            </a:r>
            <a:r>
              <a:rPr lang="el-GR" sz="2400" b="1" dirty="0">
                <a:solidFill>
                  <a:srgbClr val="0070C0"/>
                </a:solidFill>
              </a:rPr>
              <a:t>στον προσδιορισμό των κινδύνων που εκτίθεται ένα επαγγελματικό ταμείο και συμβολή στην αποτελεσματική εφαρμογή του συστήματος διαχείρισης κινδύνων.</a:t>
            </a:r>
          </a:p>
          <a:p>
            <a:pPr lvl="0">
              <a:buFont typeface="Wingdings" pitchFamily="2" charset="2"/>
              <a:buChar char="Ø"/>
            </a:pPr>
            <a:r>
              <a:rPr lang="el-GR" sz="2400" b="1" dirty="0">
                <a:solidFill>
                  <a:srgbClr val="0070C0"/>
                </a:solidFill>
              </a:rPr>
              <a:t>Π</a:t>
            </a:r>
            <a:r>
              <a:rPr lang="el-GR" sz="2400" b="1" dirty="0" smtClean="0">
                <a:solidFill>
                  <a:srgbClr val="0070C0"/>
                </a:solidFill>
              </a:rPr>
              <a:t>ληροφόρηση </a:t>
            </a:r>
            <a:r>
              <a:rPr lang="el-GR" sz="2400" b="1" dirty="0">
                <a:solidFill>
                  <a:srgbClr val="0070C0"/>
                </a:solidFill>
              </a:rPr>
              <a:t>του διοικητικού, διαχειριστικού ή εποπτικού οργάνου σχετικά με την αξιοπιστία και καταλληλότητα του υπολογισμού των τεχνικών </a:t>
            </a:r>
            <a:r>
              <a:rPr lang="el-GR" sz="2400" b="1" dirty="0" smtClean="0">
                <a:solidFill>
                  <a:srgbClr val="0070C0"/>
                </a:solidFill>
              </a:rPr>
              <a:t>προβλέψεων.</a:t>
            </a:r>
          </a:p>
          <a:p>
            <a:pPr lvl="0">
              <a:buFont typeface="Wingdings" pitchFamily="2" charset="2"/>
              <a:buChar char="Ø"/>
            </a:pPr>
            <a:r>
              <a:rPr lang="el-GR" sz="2400" b="1" dirty="0" smtClean="0">
                <a:solidFill>
                  <a:srgbClr val="0070C0"/>
                </a:solidFill>
              </a:rPr>
              <a:t>Διατύπωση </a:t>
            </a:r>
            <a:r>
              <a:rPr lang="el-GR" sz="2400" b="1" dirty="0">
                <a:solidFill>
                  <a:srgbClr val="0070C0"/>
                </a:solidFill>
              </a:rPr>
              <a:t>συστάσεων σχετικά με τις εσωτερικές διαδικασίες με σκοπό τη βελτίωση της ποιότητας των δεδομένων.</a:t>
            </a:r>
          </a:p>
          <a:p>
            <a:pPr>
              <a:buNone/>
            </a:pPr>
            <a:endParaRPr lang="el-GR" sz="2400" b="1" dirty="0"/>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12</a:t>
            </a:fld>
            <a:endParaRPr lang="el-GR"/>
          </a:p>
        </p:txBody>
      </p:sp>
      <p:pic>
        <p:nvPicPr>
          <p:cNvPr id="4098"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16633"/>
            <a:ext cx="9144000" cy="1152127"/>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6059016" cy="850106"/>
          </a:xfrm>
        </p:spPr>
        <p:txBody>
          <a:bodyPr/>
          <a:lstStyle/>
          <a:p>
            <a:endParaRPr lang="el-GR" dirty="0"/>
          </a:p>
        </p:txBody>
      </p:sp>
      <p:sp>
        <p:nvSpPr>
          <p:cNvPr id="3" name="2 - Θέση περιεχομένου"/>
          <p:cNvSpPr>
            <a:spLocks noGrp="1"/>
          </p:cNvSpPr>
          <p:nvPr>
            <p:ph idx="1"/>
          </p:nvPr>
        </p:nvSpPr>
        <p:spPr/>
        <p:txBody>
          <a:bodyPr>
            <a:noAutofit/>
          </a:bodyPr>
          <a:lstStyle/>
          <a:p>
            <a:pPr lvl="0">
              <a:buFont typeface="Wingdings" pitchFamily="2" charset="2"/>
              <a:buChar char="Ø"/>
            </a:pPr>
            <a:r>
              <a:rPr lang="el-GR" sz="2600" b="1" dirty="0" smtClean="0">
                <a:solidFill>
                  <a:srgbClr val="0070C0"/>
                </a:solidFill>
              </a:rPr>
              <a:t>Έκφραση γνώμης </a:t>
            </a:r>
            <a:r>
              <a:rPr lang="el-GR" sz="2600" b="1" dirty="0" smtClean="0">
                <a:solidFill>
                  <a:srgbClr val="0070C0"/>
                </a:solidFill>
              </a:rPr>
              <a:t>για </a:t>
            </a:r>
            <a:r>
              <a:rPr lang="el-GR" sz="2600" b="1" dirty="0" smtClean="0">
                <a:solidFill>
                  <a:srgbClr val="0070C0"/>
                </a:solidFill>
              </a:rPr>
              <a:t>α) την επάρκεια των καταβαλλόμενων εισφορών που θα εισπραχθούν για την κάλυψη μελλοντικών απαιτήσεων και δαπανών,  β) την επίπτωση του πληθωρισμού, </a:t>
            </a:r>
            <a:r>
              <a:rPr lang="el-GR" sz="2600" b="1" dirty="0" smtClean="0">
                <a:solidFill>
                  <a:srgbClr val="0070C0"/>
                </a:solidFill>
              </a:rPr>
              <a:t>το </a:t>
            </a:r>
            <a:r>
              <a:rPr lang="el-GR" sz="2600" b="1" dirty="0" smtClean="0">
                <a:solidFill>
                  <a:srgbClr val="0070C0"/>
                </a:solidFill>
              </a:rPr>
              <a:t>νομικό κίνδυνο, την αλλαγή της σύνθεσης των ασφαλισμένων, γ) την καταλληλότητα των </a:t>
            </a:r>
            <a:r>
              <a:rPr lang="el-GR" sz="2600" b="1" dirty="0" err="1" smtClean="0">
                <a:solidFill>
                  <a:srgbClr val="0070C0"/>
                </a:solidFill>
              </a:rPr>
              <a:t>αντασφαλιστικών</a:t>
            </a:r>
            <a:r>
              <a:rPr lang="el-GR" sz="2600" b="1" dirty="0" smtClean="0">
                <a:solidFill>
                  <a:srgbClr val="0070C0"/>
                </a:solidFill>
              </a:rPr>
              <a:t> συμβάσεων και συμπεράσματα αναφορικά με την </a:t>
            </a:r>
            <a:r>
              <a:rPr lang="el-GR" sz="2600" b="1" dirty="0" smtClean="0">
                <a:solidFill>
                  <a:srgbClr val="0070C0"/>
                </a:solidFill>
              </a:rPr>
              <a:t>πιστωτική διαβάθμιση </a:t>
            </a:r>
            <a:r>
              <a:rPr lang="el-GR" sz="2600" b="1" dirty="0" smtClean="0">
                <a:solidFill>
                  <a:srgbClr val="0070C0"/>
                </a:solidFill>
              </a:rPr>
              <a:t>των αντασφαλιστών. </a:t>
            </a:r>
          </a:p>
          <a:p>
            <a:pPr lvl="0">
              <a:buFont typeface="Wingdings" pitchFamily="2" charset="2"/>
              <a:buChar char="Ø"/>
            </a:pPr>
            <a:r>
              <a:rPr lang="el-GR" sz="2600" b="1" dirty="0" smtClean="0">
                <a:solidFill>
                  <a:srgbClr val="0070C0"/>
                </a:solidFill>
              </a:rPr>
              <a:t>Συνεισφορά </a:t>
            </a:r>
            <a:r>
              <a:rPr lang="el-GR" sz="2600" b="1" dirty="0" smtClean="0">
                <a:solidFill>
                  <a:srgbClr val="0070C0"/>
                </a:solidFill>
              </a:rPr>
              <a:t>για την </a:t>
            </a:r>
            <a:r>
              <a:rPr lang="el-GR" sz="2600" b="1" dirty="0" smtClean="0">
                <a:solidFill>
                  <a:srgbClr val="0070C0"/>
                </a:solidFill>
              </a:rPr>
              <a:t>κατάλληλη αντιστοίχιση Περιουσίας και Υποχρεώσεων.</a:t>
            </a:r>
          </a:p>
          <a:p>
            <a:pPr>
              <a:buFont typeface="Wingdings" pitchFamily="2" charset="2"/>
              <a:buChar char="Ø"/>
            </a:pPr>
            <a:endParaRPr lang="el-GR" sz="2600"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13</a:t>
            </a:fld>
            <a:endParaRPr lang="el-GR"/>
          </a:p>
        </p:txBody>
      </p:sp>
      <p:pic>
        <p:nvPicPr>
          <p:cNvPr id="12290"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126876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6203032" cy="592858"/>
          </a:xfrm>
        </p:spPr>
        <p:txBody>
          <a:bodyPr>
            <a:normAutofit fontScale="90000"/>
          </a:bodyPr>
          <a:lstStyle/>
          <a:p>
            <a:endParaRPr lang="el-GR" dirty="0"/>
          </a:p>
        </p:txBody>
      </p:sp>
      <p:sp>
        <p:nvSpPr>
          <p:cNvPr id="3" name="2 - Θέση περιεχομένου"/>
          <p:cNvSpPr>
            <a:spLocks noGrp="1"/>
          </p:cNvSpPr>
          <p:nvPr>
            <p:ph idx="1"/>
          </p:nvPr>
        </p:nvSpPr>
        <p:spPr>
          <a:xfrm>
            <a:off x="683568" y="1988840"/>
            <a:ext cx="7704856" cy="4137323"/>
          </a:xfrm>
        </p:spPr>
        <p:txBody>
          <a:bodyPr>
            <a:normAutofit/>
          </a:bodyPr>
          <a:lstStyle/>
          <a:p>
            <a:pPr algn="ctr">
              <a:buNone/>
            </a:pPr>
            <a:r>
              <a:rPr lang="el-GR" sz="2700" b="1" dirty="0" smtClean="0">
                <a:solidFill>
                  <a:srgbClr val="0070C0"/>
                </a:solidFill>
              </a:rPr>
              <a:t>Για </a:t>
            </a:r>
            <a:r>
              <a:rPr lang="el-GR" sz="2700" b="1" dirty="0">
                <a:solidFill>
                  <a:srgbClr val="0070C0"/>
                </a:solidFill>
              </a:rPr>
              <a:t>να διαπιστώνεται </a:t>
            </a:r>
            <a:r>
              <a:rPr lang="el-GR" sz="2700" b="1" dirty="0" smtClean="0">
                <a:solidFill>
                  <a:srgbClr val="0070C0"/>
                </a:solidFill>
              </a:rPr>
              <a:t>ότι </a:t>
            </a:r>
            <a:r>
              <a:rPr lang="el-GR" sz="2700" b="1" dirty="0">
                <a:solidFill>
                  <a:srgbClr val="0070C0"/>
                </a:solidFill>
              </a:rPr>
              <a:t>όλες οι πολιτικές και οι διαδικασίες </a:t>
            </a:r>
            <a:r>
              <a:rPr lang="el-GR" sz="2700" b="1" dirty="0" smtClean="0">
                <a:solidFill>
                  <a:srgbClr val="0070C0"/>
                </a:solidFill>
              </a:rPr>
              <a:t>του  </a:t>
            </a:r>
            <a:r>
              <a:rPr lang="el-GR" sz="2700" b="1" dirty="0">
                <a:solidFill>
                  <a:srgbClr val="0070C0"/>
                </a:solidFill>
              </a:rPr>
              <a:t>συστήματος διοίκησης, </a:t>
            </a:r>
            <a:r>
              <a:rPr lang="el-GR" sz="2700" b="1" dirty="0" smtClean="0">
                <a:solidFill>
                  <a:srgbClr val="0070C0"/>
                </a:solidFill>
              </a:rPr>
              <a:t>εφαρμόζονται </a:t>
            </a:r>
            <a:r>
              <a:rPr lang="el-GR" sz="2700" b="1" dirty="0">
                <a:solidFill>
                  <a:srgbClr val="0070C0"/>
                </a:solidFill>
              </a:rPr>
              <a:t>και είναι  κατάλληλες και αποτελεσματικές, </a:t>
            </a:r>
            <a:r>
              <a:rPr lang="el-GR" sz="2700" b="1" dirty="0" smtClean="0">
                <a:solidFill>
                  <a:srgbClr val="0070C0"/>
                </a:solidFill>
              </a:rPr>
              <a:t>θα πρέπει ένα </a:t>
            </a:r>
            <a:r>
              <a:rPr lang="el-GR" sz="2700" b="1" dirty="0">
                <a:solidFill>
                  <a:srgbClr val="0070C0"/>
                </a:solidFill>
              </a:rPr>
              <a:t>ανεξάρτητο πρόσωπο εντός ή εκτός του Ταμείου </a:t>
            </a:r>
            <a:r>
              <a:rPr lang="el-GR" sz="2700" b="1" dirty="0" smtClean="0">
                <a:solidFill>
                  <a:srgbClr val="0070C0"/>
                </a:solidFill>
              </a:rPr>
              <a:t>να πραγματοποιεί  </a:t>
            </a:r>
            <a:r>
              <a:rPr lang="el-GR" sz="2700" b="1" dirty="0">
                <a:solidFill>
                  <a:srgbClr val="0070C0"/>
                </a:solidFill>
              </a:rPr>
              <a:t>ελέγχους. </a:t>
            </a:r>
            <a:endParaRPr lang="el-GR" sz="2700" b="1" dirty="0" smtClean="0">
              <a:solidFill>
                <a:srgbClr val="0070C0"/>
              </a:solidFill>
            </a:endParaRPr>
          </a:p>
          <a:p>
            <a:pPr algn="ctr">
              <a:buNone/>
            </a:pPr>
            <a:r>
              <a:rPr lang="el-GR" sz="2700" b="1" dirty="0" smtClean="0">
                <a:solidFill>
                  <a:srgbClr val="0070C0"/>
                </a:solidFill>
              </a:rPr>
              <a:t>Γι</a:t>
            </a:r>
            <a:r>
              <a:rPr lang="el-GR" sz="2700" b="1" dirty="0">
                <a:solidFill>
                  <a:srgbClr val="0070C0"/>
                </a:solidFill>
              </a:rPr>
              <a:t>’ αυτό από τη νομοθεσία θεσπίζεται </a:t>
            </a:r>
            <a:r>
              <a:rPr lang="el-GR" sz="2700" b="1" i="1" dirty="0">
                <a:solidFill>
                  <a:srgbClr val="0070C0"/>
                </a:solidFill>
              </a:rPr>
              <a:t>η λειτουργία εσωτερικού ελέγχου. </a:t>
            </a:r>
            <a:endParaRPr lang="el-GR" sz="2700" b="1"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14</a:t>
            </a:fld>
            <a:endParaRPr lang="el-GR"/>
          </a:p>
        </p:txBody>
      </p:sp>
      <p:pic>
        <p:nvPicPr>
          <p:cNvPr id="9218"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3497" y="0"/>
            <a:ext cx="9110503" cy="1052736"/>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2388"/>
            <a:ext cx="7380312" cy="886332"/>
          </a:xfrm>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pPr algn="ctr">
              <a:buNone/>
            </a:pPr>
            <a:r>
              <a:rPr lang="el-GR" b="1" dirty="0">
                <a:solidFill>
                  <a:srgbClr val="0070C0"/>
                </a:solidFill>
              </a:rPr>
              <a:t>Οι τρείς λειτουργίες Διαχείρισης Κινδύνου/Αναλογιστική και/Εσωτερικού Ελέγχου</a:t>
            </a:r>
            <a:r>
              <a:rPr lang="el-GR" b="1" dirty="0" smtClean="0">
                <a:solidFill>
                  <a:srgbClr val="0070C0"/>
                </a:solidFill>
              </a:rPr>
              <a:t>, εφόσον </a:t>
            </a:r>
            <a:r>
              <a:rPr lang="el-GR" b="1" dirty="0">
                <a:solidFill>
                  <a:srgbClr val="0070C0"/>
                </a:solidFill>
              </a:rPr>
              <a:t>υφίστανται </a:t>
            </a:r>
            <a:r>
              <a:rPr lang="el-GR" b="1" dirty="0" smtClean="0">
                <a:solidFill>
                  <a:srgbClr val="0070C0"/>
                </a:solidFill>
              </a:rPr>
              <a:t>ολοκληρωμένες σε ένα Ταμείο, </a:t>
            </a:r>
            <a:r>
              <a:rPr lang="el-GR" b="1" dirty="0" smtClean="0">
                <a:solidFill>
                  <a:srgbClr val="0070C0"/>
                </a:solidFill>
              </a:rPr>
              <a:t>(</a:t>
            </a:r>
            <a:r>
              <a:rPr lang="el-GR" b="1" dirty="0" smtClean="0">
                <a:solidFill>
                  <a:srgbClr val="0070C0"/>
                </a:solidFill>
              </a:rPr>
              <a:t>σύμφωνα με την αρχή της αναλογικότητας), </a:t>
            </a:r>
          </a:p>
          <a:p>
            <a:pPr algn="ctr">
              <a:buNone/>
            </a:pPr>
            <a:r>
              <a:rPr lang="el-GR" b="1" dirty="0" smtClean="0">
                <a:solidFill>
                  <a:srgbClr val="0070C0"/>
                </a:solidFill>
              </a:rPr>
              <a:t>αποτελούν </a:t>
            </a:r>
            <a:r>
              <a:rPr lang="el-GR" b="1" dirty="0">
                <a:solidFill>
                  <a:srgbClr val="0070C0"/>
                </a:solidFill>
              </a:rPr>
              <a:t>ένα συγκροτημένο </a:t>
            </a:r>
            <a:endParaRPr lang="el-GR" b="1" dirty="0" smtClean="0">
              <a:solidFill>
                <a:srgbClr val="0070C0"/>
              </a:solidFill>
            </a:endParaRPr>
          </a:p>
          <a:p>
            <a:pPr algn="ctr">
              <a:buNone/>
            </a:pPr>
            <a:r>
              <a:rPr lang="el-GR" b="1" dirty="0" smtClean="0">
                <a:solidFill>
                  <a:srgbClr val="0070C0"/>
                </a:solidFill>
              </a:rPr>
              <a:t>Σύστημα </a:t>
            </a:r>
            <a:r>
              <a:rPr lang="el-GR" b="1" dirty="0">
                <a:solidFill>
                  <a:srgbClr val="0070C0"/>
                </a:solidFill>
              </a:rPr>
              <a:t>Διακυβέρνησης </a:t>
            </a:r>
            <a:endParaRPr lang="el-GR" b="1" dirty="0" smtClean="0">
              <a:solidFill>
                <a:srgbClr val="0070C0"/>
              </a:solidFill>
            </a:endParaRPr>
          </a:p>
          <a:p>
            <a:pPr algn="ctr">
              <a:buNone/>
            </a:pPr>
            <a:r>
              <a:rPr lang="el-GR" b="1" dirty="0" smtClean="0">
                <a:solidFill>
                  <a:srgbClr val="0070C0"/>
                </a:solidFill>
              </a:rPr>
              <a:t>με </a:t>
            </a:r>
            <a:r>
              <a:rPr lang="el-GR" b="1" dirty="0">
                <a:solidFill>
                  <a:srgbClr val="0070C0"/>
                </a:solidFill>
              </a:rPr>
              <a:t>αρχές χρηστής και συνετής διοίκησης, </a:t>
            </a:r>
            <a:endParaRPr lang="el-GR" b="1" dirty="0" smtClean="0">
              <a:solidFill>
                <a:srgbClr val="0070C0"/>
              </a:solidFill>
            </a:endParaRPr>
          </a:p>
          <a:p>
            <a:pPr algn="ctr">
              <a:buNone/>
            </a:pPr>
            <a:r>
              <a:rPr lang="el-GR" b="1" u="sng" dirty="0" smtClean="0">
                <a:solidFill>
                  <a:srgbClr val="0070C0"/>
                </a:solidFill>
              </a:rPr>
              <a:t>που </a:t>
            </a:r>
            <a:r>
              <a:rPr lang="el-GR" b="1" u="sng" dirty="0">
                <a:solidFill>
                  <a:srgbClr val="0070C0"/>
                </a:solidFill>
              </a:rPr>
              <a:t>στηρίζεται στην πρόληψη</a:t>
            </a:r>
            <a:r>
              <a:rPr lang="el-GR" b="1" dirty="0">
                <a:solidFill>
                  <a:srgbClr val="0070C0"/>
                </a:solidFill>
              </a:rPr>
              <a:t>.</a:t>
            </a: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15</a:t>
            </a:fld>
            <a:endParaRPr lang="el-GR"/>
          </a:p>
        </p:txBody>
      </p:sp>
      <p:pic>
        <p:nvPicPr>
          <p:cNvPr id="8194"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985" y="1"/>
            <a:ext cx="9144000" cy="105273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6203032" cy="778098"/>
          </a:xfrm>
        </p:spPr>
        <p:txBody>
          <a:bodyPr/>
          <a:lstStyle/>
          <a:p>
            <a:endParaRPr lang="el-GR" dirty="0"/>
          </a:p>
        </p:txBody>
      </p:sp>
      <p:sp>
        <p:nvSpPr>
          <p:cNvPr id="3" name="2 - Θέση περιεχομένου"/>
          <p:cNvSpPr>
            <a:spLocks noGrp="1"/>
          </p:cNvSpPr>
          <p:nvPr>
            <p:ph idx="1"/>
          </p:nvPr>
        </p:nvSpPr>
        <p:spPr/>
        <p:txBody>
          <a:bodyPr>
            <a:normAutofit fontScale="85000" lnSpcReduction="10000"/>
          </a:bodyPr>
          <a:lstStyle/>
          <a:p>
            <a:r>
              <a:rPr lang="el-GR" b="1" dirty="0" smtClean="0">
                <a:solidFill>
                  <a:srgbClr val="0070C0"/>
                </a:solidFill>
              </a:rPr>
              <a:t>Είναι </a:t>
            </a:r>
            <a:r>
              <a:rPr lang="el-GR" b="1" dirty="0" smtClean="0">
                <a:solidFill>
                  <a:srgbClr val="0070C0"/>
                </a:solidFill>
              </a:rPr>
              <a:t>μηχανισμός </a:t>
            </a:r>
            <a:r>
              <a:rPr lang="el-GR" b="1" dirty="0">
                <a:solidFill>
                  <a:srgbClr val="0070C0"/>
                </a:solidFill>
              </a:rPr>
              <a:t>που δίνει τη δυνατότητα στη διοίκησή του Ταμείου να γίνεται  αποτελεσματικότερη και που λειτουργεί προληπτικά ώστε να λαμβάνονται έγκαιρα μέτρα και να αποφεύγεται ο κίνδυνος μη βιωσιμότητας του. </a:t>
            </a:r>
          </a:p>
          <a:p>
            <a:r>
              <a:rPr lang="el-GR" b="1" dirty="0">
                <a:solidFill>
                  <a:srgbClr val="0070C0"/>
                </a:solidFill>
              </a:rPr>
              <a:t>Αυτός είναι και ο στόχος του Νομοθέτη που το θεσπίζει, θέλοντας να προστατεύσει τις συνταξιοδοτικές παροχές από κινδύνους και να εξασφαλίσει ότι οι ηλικιωμένοι δεν θα αντιμετωπίζουν τη φτώχεια, αλλά θα απολαμβάνουν αξιοπρεπείς συνθήκες διαβίωσης.</a:t>
            </a:r>
          </a:p>
          <a:p>
            <a:pPr>
              <a:buNone/>
            </a:pPr>
            <a:endParaRPr lang="el-GR" b="1"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16</a:t>
            </a:fld>
            <a:endParaRPr lang="el-GR"/>
          </a:p>
        </p:txBody>
      </p:sp>
      <p:pic>
        <p:nvPicPr>
          <p:cNvPr id="7170"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119675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133556"/>
            <a:ext cx="6192688" cy="847172"/>
          </a:xfrm>
        </p:spPr>
        <p:txBody>
          <a:bodyPr/>
          <a:lstStyle/>
          <a:p>
            <a:endParaRPr lang="el-GR" dirty="0"/>
          </a:p>
        </p:txBody>
      </p:sp>
      <p:sp>
        <p:nvSpPr>
          <p:cNvPr id="3" name="2 - Θέση περιεχομένου"/>
          <p:cNvSpPr>
            <a:spLocks noGrp="1"/>
          </p:cNvSpPr>
          <p:nvPr>
            <p:ph idx="1"/>
          </p:nvPr>
        </p:nvSpPr>
        <p:spPr/>
        <p:txBody>
          <a:bodyPr>
            <a:normAutofit fontScale="85000" lnSpcReduction="10000"/>
          </a:bodyPr>
          <a:lstStyle/>
          <a:p>
            <a:pPr algn="ctr">
              <a:buNone/>
            </a:pPr>
            <a:r>
              <a:rPr lang="el-GR" b="1" dirty="0" smtClean="0">
                <a:solidFill>
                  <a:srgbClr val="0070C0"/>
                </a:solidFill>
              </a:rPr>
              <a:t>Ο </a:t>
            </a:r>
            <a:r>
              <a:rPr lang="el-GR" b="1" dirty="0">
                <a:solidFill>
                  <a:srgbClr val="0070C0"/>
                </a:solidFill>
              </a:rPr>
              <a:t>νομοθέτης δίνει προτεραιότητα και </a:t>
            </a:r>
            <a:r>
              <a:rPr lang="el-GR" b="1" dirty="0" smtClean="0">
                <a:solidFill>
                  <a:srgbClr val="0070C0"/>
                </a:solidFill>
              </a:rPr>
              <a:t>στην ποιοτική </a:t>
            </a:r>
            <a:r>
              <a:rPr lang="el-GR" b="1" dirty="0">
                <a:solidFill>
                  <a:srgbClr val="0070C0"/>
                </a:solidFill>
              </a:rPr>
              <a:t>εκτός της ποσοτικής προσέγγισης της διαχείρισης των </a:t>
            </a:r>
            <a:r>
              <a:rPr lang="el-GR" b="1" dirty="0" smtClean="0">
                <a:solidFill>
                  <a:srgbClr val="0070C0"/>
                </a:solidFill>
              </a:rPr>
              <a:t>Ταμείων</a:t>
            </a:r>
            <a:r>
              <a:rPr lang="el-GR" b="1" dirty="0">
                <a:solidFill>
                  <a:srgbClr val="0070C0"/>
                </a:solidFill>
              </a:rPr>
              <a:t>. </a:t>
            </a:r>
            <a:endParaRPr lang="el-GR" b="1" dirty="0" smtClean="0">
              <a:solidFill>
                <a:srgbClr val="0070C0"/>
              </a:solidFill>
            </a:endParaRPr>
          </a:p>
          <a:p>
            <a:pPr algn="ctr">
              <a:buNone/>
            </a:pPr>
            <a:r>
              <a:rPr lang="el-GR" b="1" dirty="0" smtClean="0">
                <a:solidFill>
                  <a:srgbClr val="0070C0"/>
                </a:solidFill>
              </a:rPr>
              <a:t>Δεδομένου </a:t>
            </a:r>
            <a:r>
              <a:rPr lang="el-GR" b="1" dirty="0">
                <a:solidFill>
                  <a:srgbClr val="0070C0"/>
                </a:solidFill>
              </a:rPr>
              <a:t>του ετερογενούς χαρακτήρα </a:t>
            </a:r>
            <a:r>
              <a:rPr lang="el-GR" b="1" dirty="0" smtClean="0">
                <a:solidFill>
                  <a:srgbClr val="0070C0"/>
                </a:solidFill>
              </a:rPr>
              <a:t>των </a:t>
            </a:r>
            <a:r>
              <a:rPr lang="el-GR" b="1" dirty="0">
                <a:solidFill>
                  <a:srgbClr val="0070C0"/>
                </a:solidFill>
              </a:rPr>
              <a:t>Ταμείων </a:t>
            </a:r>
            <a:r>
              <a:rPr lang="el-GR" b="1" dirty="0" smtClean="0">
                <a:solidFill>
                  <a:srgbClr val="0070C0"/>
                </a:solidFill>
              </a:rPr>
              <a:t>οι </a:t>
            </a:r>
            <a:r>
              <a:rPr lang="el-GR" b="1" dirty="0">
                <a:solidFill>
                  <a:srgbClr val="0070C0"/>
                </a:solidFill>
              </a:rPr>
              <a:t>αρχές της χρηστής και συνετής διοίκησης θα πρέπει να </a:t>
            </a:r>
            <a:r>
              <a:rPr lang="el-GR" b="1" dirty="0" smtClean="0">
                <a:solidFill>
                  <a:srgbClr val="0070C0"/>
                </a:solidFill>
              </a:rPr>
              <a:t>εφαρμόζονται </a:t>
            </a:r>
            <a:r>
              <a:rPr lang="el-GR" b="1" dirty="0">
                <a:solidFill>
                  <a:srgbClr val="0070C0"/>
                </a:solidFill>
              </a:rPr>
              <a:t>με εύλογο και ανάλογο τρόπο. </a:t>
            </a:r>
            <a:endParaRPr lang="el-GR" b="1" dirty="0" smtClean="0">
              <a:solidFill>
                <a:srgbClr val="0070C0"/>
              </a:solidFill>
            </a:endParaRPr>
          </a:p>
          <a:p>
            <a:pPr algn="ctr">
              <a:buNone/>
            </a:pPr>
            <a:r>
              <a:rPr lang="el-GR" b="1" dirty="0" smtClean="0">
                <a:solidFill>
                  <a:srgbClr val="0070C0"/>
                </a:solidFill>
              </a:rPr>
              <a:t>Με </a:t>
            </a:r>
            <a:r>
              <a:rPr lang="el-GR" b="1" u="sng" dirty="0">
                <a:solidFill>
                  <a:srgbClr val="0070C0"/>
                </a:solidFill>
              </a:rPr>
              <a:t>την αρχή της αναλογικότητας</a:t>
            </a:r>
            <a:r>
              <a:rPr lang="el-GR" b="1" dirty="0">
                <a:solidFill>
                  <a:srgbClr val="0070C0"/>
                </a:solidFill>
              </a:rPr>
              <a:t>, κάθε Ταμείο οφείλει να δημιουργήσει Σύστημα Διακυβέρνησης, επαρκές και ανάλογο με τις δραστηριότητες </a:t>
            </a:r>
            <a:r>
              <a:rPr lang="el-GR" b="1" dirty="0" smtClean="0">
                <a:solidFill>
                  <a:srgbClr val="0070C0"/>
                </a:solidFill>
              </a:rPr>
              <a:t>του, </a:t>
            </a:r>
            <a:r>
              <a:rPr lang="el-GR" b="1" dirty="0">
                <a:solidFill>
                  <a:srgbClr val="0070C0"/>
                </a:solidFill>
              </a:rPr>
              <a:t>ανάλογα με τον όγκο, τη φύση και την πολυπλοκότητα των δραστηριοτήτων του.</a:t>
            </a:r>
          </a:p>
          <a:p>
            <a:pPr algn="ctr">
              <a:buNone/>
            </a:pPr>
            <a:endParaRPr lang="el-GR" b="1"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17</a:t>
            </a:fld>
            <a:endParaRPr lang="el-GR"/>
          </a:p>
        </p:txBody>
      </p:sp>
      <p:pic>
        <p:nvPicPr>
          <p:cNvPr id="6146"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1196752"/>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39552" y="2060848"/>
            <a:ext cx="8229600" cy="3157811"/>
          </a:xfrm>
        </p:spPr>
        <p:txBody>
          <a:bodyPr>
            <a:normAutofit/>
          </a:bodyPr>
          <a:lstStyle/>
          <a:p>
            <a:pPr algn="ctr">
              <a:buNone/>
            </a:pPr>
            <a:r>
              <a:rPr lang="el-GR" sz="3600" b="1" dirty="0" smtClean="0">
                <a:solidFill>
                  <a:schemeClr val="accent1">
                    <a:lumMod val="75000"/>
                  </a:schemeClr>
                </a:solidFill>
              </a:rPr>
              <a:t>Το </a:t>
            </a:r>
            <a:r>
              <a:rPr lang="el-GR" sz="3600" b="1" dirty="0" smtClean="0">
                <a:solidFill>
                  <a:schemeClr val="accent1">
                    <a:lumMod val="75000"/>
                  </a:schemeClr>
                </a:solidFill>
              </a:rPr>
              <a:t>Σύστημα Διακυβέρνησης μηχανισμός προστασίας για τη διοίκηση και συνεπώς για τη βιωσιμότητα των Ε</a:t>
            </a:r>
            <a:r>
              <a:rPr lang="el-GR" sz="3600" b="1" dirty="0" smtClean="0">
                <a:solidFill>
                  <a:schemeClr val="accent1">
                    <a:lumMod val="75000"/>
                  </a:schemeClr>
                </a:solidFill>
              </a:rPr>
              <a:t>παγγελματικών </a:t>
            </a:r>
            <a:r>
              <a:rPr lang="el-GR" sz="3600" b="1" dirty="0" smtClean="0">
                <a:solidFill>
                  <a:schemeClr val="accent1">
                    <a:lumMod val="75000"/>
                  </a:schemeClr>
                </a:solidFill>
              </a:rPr>
              <a:t>Τ</a:t>
            </a:r>
            <a:r>
              <a:rPr lang="el-GR" sz="3600" b="1" dirty="0" smtClean="0">
                <a:solidFill>
                  <a:schemeClr val="accent1">
                    <a:lumMod val="75000"/>
                  </a:schemeClr>
                </a:solidFill>
              </a:rPr>
              <a:t>αμείων</a:t>
            </a:r>
            <a:endParaRPr lang="el-GR" sz="3600" b="1" dirty="0" smtClean="0">
              <a:solidFill>
                <a:schemeClr val="accent1">
                  <a:lumMod val="75000"/>
                </a:schemeClr>
              </a:solidFill>
            </a:endParaRPr>
          </a:p>
          <a:p>
            <a:pPr algn="ctr"/>
            <a:endParaRPr lang="el-GR" sz="3600" b="1" dirty="0">
              <a:solidFill>
                <a:schemeClr val="accent1">
                  <a:lumMod val="75000"/>
                </a:schemeClr>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2</a:t>
            </a:fld>
            <a:endParaRPr lang="el-GR"/>
          </a:p>
        </p:txBody>
      </p:sp>
      <p:pic>
        <p:nvPicPr>
          <p:cNvPr id="6" name="Εικόνα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288032"/>
            <a:ext cx="9144000" cy="119675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323528" y="1844824"/>
            <a:ext cx="8496944" cy="4464496"/>
          </a:xfrm>
        </p:spPr>
        <p:txBody>
          <a:bodyPr>
            <a:noAutofit/>
          </a:bodyPr>
          <a:lstStyle/>
          <a:p>
            <a:r>
              <a:rPr lang="el-GR" sz="2700" b="1" dirty="0">
                <a:solidFill>
                  <a:srgbClr val="0070C0"/>
                </a:solidFill>
              </a:rPr>
              <a:t>Ο στόχος </a:t>
            </a:r>
            <a:r>
              <a:rPr lang="el-GR" sz="2700" b="1" dirty="0" smtClean="0">
                <a:solidFill>
                  <a:srgbClr val="0070C0"/>
                </a:solidFill>
              </a:rPr>
              <a:t>των Επαγγελματικών Ταμείων είναι </a:t>
            </a:r>
            <a:r>
              <a:rPr lang="el-GR" sz="2700" b="1" dirty="0">
                <a:solidFill>
                  <a:srgbClr val="0070C0"/>
                </a:solidFill>
              </a:rPr>
              <a:t>η βιωσιμότητα τους, δηλαδή η δυνατότητά τους να ανταπεξέρχονται  στις υποχρεώσεις που έχουν αναλάβει. </a:t>
            </a:r>
            <a:endParaRPr lang="el-GR" sz="2700" b="1" dirty="0" smtClean="0">
              <a:solidFill>
                <a:srgbClr val="0070C0"/>
              </a:solidFill>
            </a:endParaRPr>
          </a:p>
          <a:p>
            <a:r>
              <a:rPr lang="el-GR" sz="2700" b="1" dirty="0" smtClean="0">
                <a:solidFill>
                  <a:srgbClr val="0070C0"/>
                </a:solidFill>
              </a:rPr>
              <a:t>Είναι αναγκαίο όλες </a:t>
            </a:r>
            <a:r>
              <a:rPr lang="el-GR" sz="2700" b="1" dirty="0">
                <a:solidFill>
                  <a:srgbClr val="0070C0"/>
                </a:solidFill>
              </a:rPr>
              <a:t>οι ειλημμένες υποχρεώσεις τους αφενός να αποτιμώνται με τον καλύτερο δυνατό τρόπο στο μέτρο του ευλόγως προβλεπτού και αφετέρου αυτές να καλύπτονται με κατάλληλα περιουσιακά στοιχεία με χαρακτηριστικά ίδια με εκείνα των υποχρεώσεων, </a:t>
            </a:r>
            <a:endParaRPr lang="el-GR" sz="2700" b="1" dirty="0" smtClean="0">
              <a:solidFill>
                <a:srgbClr val="0070C0"/>
              </a:solidFill>
            </a:endParaRPr>
          </a:p>
          <a:p>
            <a:r>
              <a:rPr lang="el-GR" sz="2700" b="1" dirty="0" smtClean="0">
                <a:solidFill>
                  <a:srgbClr val="0070C0"/>
                </a:solidFill>
              </a:rPr>
              <a:t>π.χ</a:t>
            </a:r>
            <a:r>
              <a:rPr lang="el-GR" sz="2700" b="1" dirty="0">
                <a:solidFill>
                  <a:srgbClr val="0070C0"/>
                </a:solidFill>
              </a:rPr>
              <a:t>. </a:t>
            </a:r>
            <a:r>
              <a:rPr lang="el-GR" sz="2700" b="1" dirty="0" err="1">
                <a:solidFill>
                  <a:srgbClr val="0070C0"/>
                </a:solidFill>
              </a:rPr>
              <a:t>ληκτότητα</a:t>
            </a:r>
            <a:r>
              <a:rPr lang="el-GR" sz="2700" b="1" dirty="0">
                <a:solidFill>
                  <a:srgbClr val="0070C0"/>
                </a:solidFill>
              </a:rPr>
              <a:t>, βαθμός κινδύνου/εγγυήσεις. </a:t>
            </a:r>
          </a:p>
          <a:p>
            <a:endParaRPr lang="el-GR" sz="2700" dirty="0">
              <a:solidFill>
                <a:srgbClr val="0070C0"/>
              </a:solidFill>
            </a:endParaRPr>
          </a:p>
        </p:txBody>
      </p:sp>
      <p:sp>
        <p:nvSpPr>
          <p:cNvPr id="4" name="3 - Θέση αριθμού διαφάνειας"/>
          <p:cNvSpPr>
            <a:spLocks noGrp="1"/>
          </p:cNvSpPr>
          <p:nvPr>
            <p:ph type="sldNum" sz="quarter" idx="12"/>
          </p:nvPr>
        </p:nvSpPr>
        <p:spPr/>
        <p:txBody>
          <a:bodyPr/>
          <a:lstStyle/>
          <a:p>
            <a:fld id="{FB94C8BD-22E6-4217-9862-4AD58E0C1C11}" type="slidenum">
              <a:rPr lang="el-GR" smtClean="0"/>
              <a:pPr/>
              <a:t>3</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pic>
        <p:nvPicPr>
          <p:cNvPr id="2" name="Εικόνα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119675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1628800"/>
            <a:ext cx="8424936" cy="4752528"/>
          </a:xfrm>
        </p:spPr>
        <p:txBody>
          <a:bodyPr>
            <a:normAutofit lnSpcReduction="10000"/>
          </a:bodyPr>
          <a:lstStyle/>
          <a:p>
            <a:pPr algn="ctr">
              <a:buNone/>
            </a:pPr>
            <a:r>
              <a:rPr lang="el-GR" sz="2700" b="1" u="sng" dirty="0" smtClean="0">
                <a:solidFill>
                  <a:srgbClr val="0070C0"/>
                </a:solidFill>
              </a:rPr>
              <a:t>1. Ασφαλιστικός  κίνδυνος</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a:solidFill>
                  <a:srgbClr val="0070C0"/>
                </a:solidFill>
              </a:rPr>
              <a:t>που συνδέεται με το </a:t>
            </a:r>
            <a:r>
              <a:rPr lang="el-GR" sz="2700" b="1" dirty="0" smtClean="0">
                <a:solidFill>
                  <a:srgbClr val="0070C0"/>
                </a:solidFill>
              </a:rPr>
              <a:t>Σχεδιασμό </a:t>
            </a:r>
            <a:r>
              <a:rPr lang="el-GR" sz="2700" b="1" dirty="0">
                <a:solidFill>
                  <a:srgbClr val="0070C0"/>
                </a:solidFill>
              </a:rPr>
              <a:t>των </a:t>
            </a:r>
            <a:r>
              <a:rPr lang="el-GR" sz="2700" b="1" dirty="0" smtClean="0">
                <a:solidFill>
                  <a:srgbClr val="0070C0"/>
                </a:solidFill>
              </a:rPr>
              <a:t>Π</a:t>
            </a:r>
            <a:r>
              <a:rPr lang="el-GR" sz="2700" b="1" dirty="0" smtClean="0">
                <a:solidFill>
                  <a:srgbClr val="0070C0"/>
                </a:solidFill>
              </a:rPr>
              <a:t>αροχών</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Τιμολόγησης</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smtClean="0">
                <a:solidFill>
                  <a:srgbClr val="0070C0"/>
                </a:solidFill>
              </a:rPr>
              <a:t>Παροχών-Αποζημιώσεων</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Αποθεμάτων</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a:solidFill>
                  <a:srgbClr val="0070C0"/>
                </a:solidFill>
              </a:rPr>
              <a:t>Ο</a:t>
            </a:r>
            <a:r>
              <a:rPr lang="el-GR" sz="2700" b="1" dirty="0" smtClean="0">
                <a:solidFill>
                  <a:srgbClr val="0070C0"/>
                </a:solidFill>
              </a:rPr>
              <a:t>ικονομικού </a:t>
            </a:r>
            <a:r>
              <a:rPr lang="el-GR" sz="2700" b="1" dirty="0">
                <a:solidFill>
                  <a:srgbClr val="0070C0"/>
                </a:solidFill>
              </a:rPr>
              <a:t>Π</a:t>
            </a:r>
            <a:r>
              <a:rPr lang="el-GR" sz="2700" b="1" dirty="0" smtClean="0">
                <a:solidFill>
                  <a:srgbClr val="0070C0"/>
                </a:solidFill>
              </a:rPr>
              <a:t>εριβάλλοντος </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a:solidFill>
                  <a:srgbClr val="0070C0"/>
                </a:solidFill>
              </a:rPr>
              <a:t>Ιδίας </a:t>
            </a:r>
            <a:r>
              <a:rPr lang="el-GR" sz="2700" b="1" dirty="0" smtClean="0">
                <a:solidFill>
                  <a:srgbClr val="0070C0"/>
                </a:solidFill>
              </a:rPr>
              <a:t>Κράτησης</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a:solidFill>
                  <a:srgbClr val="0070C0"/>
                </a:solidFill>
              </a:rPr>
              <a:t>που συνδέεται με τη </a:t>
            </a:r>
            <a:r>
              <a:rPr lang="el-GR" sz="2700" b="1" dirty="0" smtClean="0">
                <a:solidFill>
                  <a:srgbClr val="0070C0"/>
                </a:solidFill>
              </a:rPr>
              <a:t>Συμπεριφορά </a:t>
            </a:r>
            <a:r>
              <a:rPr lang="el-GR" sz="2700" b="1" dirty="0">
                <a:solidFill>
                  <a:srgbClr val="0070C0"/>
                </a:solidFill>
              </a:rPr>
              <a:t>των </a:t>
            </a:r>
            <a:r>
              <a:rPr lang="el-GR" sz="2700" b="1" dirty="0" smtClean="0">
                <a:solidFill>
                  <a:srgbClr val="0070C0"/>
                </a:solidFill>
              </a:rPr>
              <a:t>Α</a:t>
            </a:r>
            <a:r>
              <a:rPr lang="el-GR" sz="2700" b="1" dirty="0" smtClean="0">
                <a:solidFill>
                  <a:srgbClr val="0070C0"/>
                </a:solidFill>
              </a:rPr>
              <a:t>σφαλισμένων</a:t>
            </a:r>
            <a:r>
              <a:rPr lang="el-GR" sz="2700" b="1" dirty="0">
                <a:solidFill>
                  <a:srgbClr val="0070C0"/>
                </a:solidFill>
              </a:rPr>
              <a:t>.</a:t>
            </a:r>
          </a:p>
        </p:txBody>
      </p:sp>
      <p:sp>
        <p:nvSpPr>
          <p:cNvPr id="4" name="3 - Θέση αριθμού διαφάνειας"/>
          <p:cNvSpPr>
            <a:spLocks noGrp="1"/>
          </p:cNvSpPr>
          <p:nvPr>
            <p:ph type="sldNum" sz="quarter" idx="12"/>
          </p:nvPr>
        </p:nvSpPr>
        <p:spPr/>
        <p:txBody>
          <a:bodyPr/>
          <a:lstStyle/>
          <a:p>
            <a:fld id="{FB94C8BD-22E6-4217-9862-4AD58E0C1C11}" type="slidenum">
              <a:rPr lang="el-GR" smtClean="0"/>
              <a:pPr/>
              <a:t>4</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pic>
        <p:nvPicPr>
          <p:cNvPr id="2" name="Εικόνα 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0" y="116632"/>
            <a:ext cx="9144000" cy="115212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067128" cy="562074"/>
          </a:xfrm>
        </p:spPr>
        <p:txBody>
          <a:bodyPr>
            <a:normAutofit fontScale="90000"/>
          </a:bodyPr>
          <a:lstStyle/>
          <a:p>
            <a:endParaRPr lang="el-GR" dirty="0"/>
          </a:p>
        </p:txBody>
      </p:sp>
      <p:sp>
        <p:nvSpPr>
          <p:cNvPr id="3" name="2 - Θέση περιεχομένου"/>
          <p:cNvSpPr>
            <a:spLocks noGrp="1"/>
          </p:cNvSpPr>
          <p:nvPr>
            <p:ph idx="1"/>
          </p:nvPr>
        </p:nvSpPr>
        <p:spPr>
          <a:xfrm>
            <a:off x="539552" y="1988840"/>
            <a:ext cx="8229600" cy="3412976"/>
          </a:xfrm>
        </p:spPr>
        <p:txBody>
          <a:bodyPr>
            <a:normAutofit/>
          </a:bodyPr>
          <a:lstStyle/>
          <a:p>
            <a:pPr algn="ctr">
              <a:buNone/>
            </a:pPr>
            <a:r>
              <a:rPr lang="el-GR" sz="2700" b="1" u="sng" dirty="0" smtClean="0">
                <a:solidFill>
                  <a:srgbClr val="0070C0"/>
                </a:solidFill>
              </a:rPr>
              <a:t>2. Πιστωτικός Κίνδυνος</a:t>
            </a:r>
            <a:endParaRPr lang="el-GR" sz="2700" b="1" dirty="0">
              <a:solidFill>
                <a:srgbClr val="0070C0"/>
              </a:solidFill>
            </a:endParaRPr>
          </a:p>
          <a:p>
            <a:pPr>
              <a:buFont typeface="Wingdings" pitchFamily="2" charset="2"/>
              <a:buChar char="Ø"/>
            </a:pPr>
            <a:r>
              <a:rPr lang="el-GR" sz="2700" b="1" dirty="0" smtClean="0">
                <a:solidFill>
                  <a:srgbClr val="0070C0"/>
                </a:solidFill>
              </a:rPr>
              <a:t>Άμεσος </a:t>
            </a:r>
            <a:r>
              <a:rPr lang="el-GR" sz="2700" b="1" dirty="0">
                <a:solidFill>
                  <a:srgbClr val="0070C0"/>
                </a:solidFill>
              </a:rPr>
              <a:t>Κίνδυνος </a:t>
            </a:r>
            <a:r>
              <a:rPr lang="el-GR" sz="2700" b="1" dirty="0" smtClean="0">
                <a:solidFill>
                  <a:srgbClr val="0070C0"/>
                </a:solidFill>
              </a:rPr>
              <a:t>Αντισυμβαλλομένου</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a:solidFill>
                  <a:srgbClr val="0070C0"/>
                </a:solidFill>
              </a:rPr>
              <a:t>Υποβάθμισης της </a:t>
            </a:r>
            <a:r>
              <a:rPr lang="el-GR" sz="2700" b="1" dirty="0" smtClean="0">
                <a:solidFill>
                  <a:srgbClr val="0070C0"/>
                </a:solidFill>
              </a:rPr>
              <a:t>Πιστοληπτικής Ικανότητας Αντισυμβαλλομένου</a:t>
            </a:r>
            <a:r>
              <a:rPr lang="el-GR" sz="2700" b="1" dirty="0" smtClean="0">
                <a:solidFill>
                  <a:srgbClr val="0070C0"/>
                </a:solidFill>
              </a:rPr>
              <a:t>.</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a:solidFill>
                  <a:srgbClr val="0070C0"/>
                </a:solidFill>
              </a:rPr>
              <a:t>Δ</a:t>
            </a:r>
            <a:r>
              <a:rPr lang="el-GR" sz="2700" b="1" dirty="0" smtClean="0">
                <a:solidFill>
                  <a:srgbClr val="0070C0"/>
                </a:solidFill>
              </a:rPr>
              <a:t>ιεύρυνσης </a:t>
            </a:r>
            <a:r>
              <a:rPr lang="el-GR" sz="2700" b="1" dirty="0">
                <a:solidFill>
                  <a:srgbClr val="0070C0"/>
                </a:solidFill>
              </a:rPr>
              <a:t>Π</a:t>
            </a:r>
            <a:r>
              <a:rPr lang="el-GR" sz="2700" b="1" dirty="0" smtClean="0">
                <a:solidFill>
                  <a:srgbClr val="0070C0"/>
                </a:solidFill>
              </a:rPr>
              <a:t>ιστωτικού </a:t>
            </a:r>
            <a:r>
              <a:rPr lang="el-GR" sz="2700" b="1" dirty="0" smtClean="0">
                <a:solidFill>
                  <a:srgbClr val="0070C0"/>
                </a:solidFill>
              </a:rPr>
              <a:t>Π</a:t>
            </a:r>
            <a:r>
              <a:rPr lang="el-GR" sz="2700" b="1" dirty="0" smtClean="0">
                <a:solidFill>
                  <a:srgbClr val="0070C0"/>
                </a:solidFill>
              </a:rPr>
              <a:t>εριθωρίου</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a:t>
            </a:r>
            <a:r>
              <a:rPr lang="el-GR" sz="2700" b="1" dirty="0" smtClean="0">
                <a:solidFill>
                  <a:srgbClr val="0070C0"/>
                </a:solidFill>
              </a:rPr>
              <a:t>Συγκέντρωσης</a:t>
            </a:r>
            <a:endParaRPr lang="el-GR" sz="2700" b="1" dirty="0">
              <a:solidFill>
                <a:srgbClr val="0070C0"/>
              </a:solidFill>
            </a:endParaRPr>
          </a:p>
          <a:p>
            <a:endParaRPr lang="el-GR" sz="2700" b="1" dirty="0">
              <a:solidFill>
                <a:srgbClr val="0070C0"/>
              </a:solidFill>
            </a:endParaRPr>
          </a:p>
        </p:txBody>
      </p:sp>
      <p:sp>
        <p:nvSpPr>
          <p:cNvPr id="4" name="3 - Θέση αριθμού διαφάνειας"/>
          <p:cNvSpPr>
            <a:spLocks noGrp="1"/>
          </p:cNvSpPr>
          <p:nvPr>
            <p:ph type="sldNum" sz="quarter" idx="12"/>
          </p:nvPr>
        </p:nvSpPr>
        <p:spPr/>
        <p:txBody>
          <a:bodyPr/>
          <a:lstStyle/>
          <a:p>
            <a:fld id="{FB94C8BD-22E6-4217-9862-4AD58E0C1C11}" type="slidenum">
              <a:rPr lang="el-GR" smtClean="0"/>
              <a:pPr/>
              <a:t>5</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pic>
        <p:nvPicPr>
          <p:cNvPr id="2050"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980727"/>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075240" cy="778098"/>
          </a:xfrm>
        </p:spPr>
        <p:txBody>
          <a:bodyPr/>
          <a:lstStyle/>
          <a:p>
            <a:endParaRPr lang="el-GR" dirty="0"/>
          </a:p>
        </p:txBody>
      </p:sp>
      <p:sp>
        <p:nvSpPr>
          <p:cNvPr id="3" name="2 - Θέση περιεχομένου"/>
          <p:cNvSpPr>
            <a:spLocks noGrp="1"/>
          </p:cNvSpPr>
          <p:nvPr>
            <p:ph idx="1"/>
          </p:nvPr>
        </p:nvSpPr>
        <p:spPr>
          <a:xfrm>
            <a:off x="611560" y="1268760"/>
            <a:ext cx="8280920" cy="4896544"/>
          </a:xfrm>
        </p:spPr>
        <p:txBody>
          <a:bodyPr>
            <a:noAutofit/>
          </a:bodyPr>
          <a:lstStyle/>
          <a:p>
            <a:pPr algn="ctr">
              <a:buNone/>
            </a:pPr>
            <a:r>
              <a:rPr lang="el-GR" sz="2700" b="1" u="sng" dirty="0" smtClean="0">
                <a:solidFill>
                  <a:srgbClr val="0070C0"/>
                </a:solidFill>
              </a:rPr>
              <a:t>3. Κίνδυνος  Αγοράς</a:t>
            </a:r>
          </a:p>
          <a:p>
            <a:pPr>
              <a:buFont typeface="Wingdings" pitchFamily="2" charset="2"/>
              <a:buChar char="Ø"/>
            </a:pPr>
            <a:r>
              <a:rPr lang="el-GR" sz="2700" b="1" dirty="0" smtClean="0">
                <a:solidFill>
                  <a:srgbClr val="0070C0"/>
                </a:solidFill>
              </a:rPr>
              <a:t>Κίνδυνος Επιτοκίου</a:t>
            </a:r>
          </a:p>
          <a:p>
            <a:pPr>
              <a:buFont typeface="Wingdings" pitchFamily="2" charset="2"/>
              <a:buChar char="Ø"/>
            </a:pPr>
            <a:r>
              <a:rPr lang="el-GR" sz="2700" b="1" dirty="0" smtClean="0">
                <a:solidFill>
                  <a:srgbClr val="0070C0"/>
                </a:solidFill>
              </a:rPr>
              <a:t>Κίνδυνος </a:t>
            </a:r>
            <a:r>
              <a:rPr lang="el-GR" sz="2700" b="1" dirty="0" smtClean="0">
                <a:solidFill>
                  <a:srgbClr val="0070C0"/>
                </a:solidFill>
              </a:rPr>
              <a:t>Μετοχών</a:t>
            </a:r>
            <a:endParaRPr lang="el-GR" sz="2700" b="1" dirty="0">
              <a:solidFill>
                <a:srgbClr val="0070C0"/>
              </a:solidFill>
            </a:endParaRPr>
          </a:p>
          <a:p>
            <a:pPr lvl="0">
              <a:buFont typeface="Wingdings" pitchFamily="2" charset="2"/>
              <a:buChar char="Ø"/>
            </a:pPr>
            <a:r>
              <a:rPr lang="el-GR" sz="2700" b="1" dirty="0" smtClean="0">
                <a:solidFill>
                  <a:srgbClr val="0070C0"/>
                </a:solidFill>
              </a:rPr>
              <a:t>Κίνδυνος </a:t>
            </a:r>
            <a:r>
              <a:rPr lang="el-GR" sz="2700" b="1" dirty="0" smtClean="0">
                <a:solidFill>
                  <a:srgbClr val="0070C0"/>
                </a:solidFill>
              </a:rPr>
              <a:t>Ακινήτων</a:t>
            </a:r>
            <a:endParaRPr lang="el-GR" sz="2700" b="1" dirty="0" smtClean="0">
              <a:solidFill>
                <a:srgbClr val="0070C0"/>
              </a:solidFill>
            </a:endParaRPr>
          </a:p>
          <a:p>
            <a:pPr lvl="0">
              <a:buFont typeface="Wingdings" pitchFamily="2" charset="2"/>
              <a:buChar char="Ø"/>
            </a:pPr>
            <a:r>
              <a:rPr lang="el-GR" sz="2700" b="1" dirty="0" smtClean="0">
                <a:solidFill>
                  <a:srgbClr val="0070C0"/>
                </a:solidFill>
              </a:rPr>
              <a:t>Συναλλαγματικός </a:t>
            </a:r>
            <a:r>
              <a:rPr lang="el-GR" sz="2700" b="1" dirty="0" smtClean="0">
                <a:solidFill>
                  <a:srgbClr val="0070C0"/>
                </a:solidFill>
              </a:rPr>
              <a:t>Κίνδυνος</a:t>
            </a:r>
            <a:endParaRPr lang="el-GR" sz="2700" b="1" dirty="0">
              <a:solidFill>
                <a:srgbClr val="0070C0"/>
              </a:solidFill>
            </a:endParaRPr>
          </a:p>
          <a:p>
            <a:pPr lvl="0">
              <a:buFont typeface="Wingdings" pitchFamily="2" charset="2"/>
              <a:buChar char="Ø"/>
            </a:pPr>
            <a:r>
              <a:rPr lang="el-GR" sz="2700" b="1" dirty="0" smtClean="0">
                <a:solidFill>
                  <a:srgbClr val="0070C0"/>
                </a:solidFill>
              </a:rPr>
              <a:t>Κίνδυνος </a:t>
            </a:r>
            <a:r>
              <a:rPr lang="el-GR" sz="2700" b="1" dirty="0">
                <a:solidFill>
                  <a:srgbClr val="0070C0"/>
                </a:solidFill>
              </a:rPr>
              <a:t>Ε</a:t>
            </a:r>
            <a:r>
              <a:rPr lang="el-GR" sz="2700" b="1" dirty="0" smtClean="0">
                <a:solidFill>
                  <a:srgbClr val="0070C0"/>
                </a:solidFill>
              </a:rPr>
              <a:t>πανεπένδυσης </a:t>
            </a:r>
            <a:endParaRPr lang="el-GR" sz="2700" b="1" dirty="0" smtClean="0">
              <a:solidFill>
                <a:srgbClr val="0070C0"/>
              </a:solidFill>
            </a:endParaRPr>
          </a:p>
          <a:p>
            <a:pPr lvl="0">
              <a:buFont typeface="Wingdings" pitchFamily="2" charset="2"/>
              <a:buChar char="Ø"/>
            </a:pPr>
            <a:r>
              <a:rPr lang="el-GR" sz="2700" b="1" dirty="0" smtClean="0">
                <a:solidFill>
                  <a:srgbClr val="0070C0"/>
                </a:solidFill>
              </a:rPr>
              <a:t>Κίνδυνος </a:t>
            </a:r>
            <a:r>
              <a:rPr lang="el-GR" sz="2700" b="1" dirty="0" smtClean="0">
                <a:solidFill>
                  <a:srgbClr val="0070C0"/>
                </a:solidFill>
              </a:rPr>
              <a:t>Συγκέντρωσης</a:t>
            </a:r>
            <a:endParaRPr lang="el-GR" sz="2700" b="1" dirty="0" smtClean="0">
              <a:solidFill>
                <a:srgbClr val="0070C0"/>
              </a:solidFill>
            </a:endParaRPr>
          </a:p>
          <a:p>
            <a:pPr lvl="0">
              <a:buFont typeface="Wingdings" pitchFamily="2" charset="2"/>
              <a:buChar char="Ø"/>
            </a:pPr>
            <a:r>
              <a:rPr lang="el-GR" sz="2700" b="1" dirty="0" smtClean="0">
                <a:solidFill>
                  <a:srgbClr val="0070C0"/>
                </a:solidFill>
              </a:rPr>
              <a:t>Κίνδυνος </a:t>
            </a:r>
            <a:r>
              <a:rPr lang="el-GR" sz="2700" b="1" dirty="0" smtClean="0">
                <a:solidFill>
                  <a:srgbClr val="0070C0"/>
                </a:solidFill>
              </a:rPr>
              <a:t>ΜΗ Κατάλληλης </a:t>
            </a:r>
            <a:r>
              <a:rPr lang="el-GR" sz="2700" b="1" dirty="0">
                <a:solidFill>
                  <a:srgbClr val="0070C0"/>
                </a:solidFill>
              </a:rPr>
              <a:t>Α</a:t>
            </a:r>
            <a:r>
              <a:rPr lang="el-GR" sz="2700" b="1" dirty="0" smtClean="0">
                <a:solidFill>
                  <a:srgbClr val="0070C0"/>
                </a:solidFill>
              </a:rPr>
              <a:t>ντιστοίχισης  </a:t>
            </a:r>
            <a:r>
              <a:rPr lang="el-GR" sz="2700" b="1" dirty="0" smtClean="0">
                <a:solidFill>
                  <a:srgbClr val="0070C0"/>
                </a:solidFill>
              </a:rPr>
              <a:t>Ε</a:t>
            </a:r>
            <a:r>
              <a:rPr lang="el-GR" sz="2700" b="1" dirty="0" smtClean="0">
                <a:solidFill>
                  <a:srgbClr val="0070C0"/>
                </a:solidFill>
              </a:rPr>
              <a:t>νεργητικού-Παθητικού</a:t>
            </a:r>
            <a:endParaRPr lang="el-GR" sz="2700" b="1" dirty="0">
              <a:solidFill>
                <a:srgbClr val="0070C0"/>
              </a:solidFill>
            </a:endParaRPr>
          </a:p>
          <a:p>
            <a:pPr>
              <a:buFont typeface="Wingdings" pitchFamily="2" charset="2"/>
              <a:buChar char="Ø"/>
            </a:pPr>
            <a:r>
              <a:rPr lang="el-GR" sz="2700" b="1" dirty="0" smtClean="0">
                <a:solidFill>
                  <a:srgbClr val="0070C0"/>
                </a:solidFill>
              </a:rPr>
              <a:t>Κίνδυνος από </a:t>
            </a:r>
            <a:r>
              <a:rPr lang="el-GR" sz="2700" b="1" dirty="0" smtClean="0">
                <a:solidFill>
                  <a:srgbClr val="0070C0"/>
                </a:solidFill>
              </a:rPr>
              <a:t>Στοιχεία ΕΚΤΟΣ </a:t>
            </a:r>
            <a:r>
              <a:rPr lang="el-GR" sz="2700" b="1" dirty="0" smtClean="0">
                <a:solidFill>
                  <a:srgbClr val="0070C0"/>
                </a:solidFill>
              </a:rPr>
              <a:t>Ι</a:t>
            </a:r>
            <a:r>
              <a:rPr lang="el-GR" sz="2700" b="1" dirty="0" smtClean="0">
                <a:solidFill>
                  <a:srgbClr val="0070C0"/>
                </a:solidFill>
              </a:rPr>
              <a:t>σολογισμού</a:t>
            </a:r>
            <a:endParaRPr lang="el-GR" sz="2700" b="1" dirty="0">
              <a:solidFill>
                <a:srgbClr val="0070C0"/>
              </a:solidFill>
            </a:endParaRPr>
          </a:p>
        </p:txBody>
      </p:sp>
      <p:sp>
        <p:nvSpPr>
          <p:cNvPr id="4" name="3 - Θέση αριθμού διαφάνειας"/>
          <p:cNvSpPr>
            <a:spLocks noGrp="1"/>
          </p:cNvSpPr>
          <p:nvPr>
            <p:ph type="sldNum" sz="quarter" idx="12"/>
          </p:nvPr>
        </p:nvSpPr>
        <p:spPr/>
        <p:txBody>
          <a:bodyPr/>
          <a:lstStyle/>
          <a:p>
            <a:fld id="{FB94C8BD-22E6-4217-9862-4AD58E0C1C11}" type="slidenum">
              <a:rPr lang="el-GR" smtClean="0"/>
              <a:pPr/>
              <a:t>6</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pic>
        <p:nvPicPr>
          <p:cNvPr id="1026"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7456"/>
            <a:ext cx="9144000" cy="11422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6203032" cy="778098"/>
          </a:xfrm>
        </p:spPr>
        <p:txBody>
          <a:bodyPr/>
          <a:lstStyle/>
          <a:p>
            <a:endParaRPr lang="el-GR" dirty="0"/>
          </a:p>
        </p:txBody>
      </p:sp>
      <p:sp>
        <p:nvSpPr>
          <p:cNvPr id="3" name="2 - Θέση περιεχομένου"/>
          <p:cNvSpPr>
            <a:spLocks noGrp="1"/>
          </p:cNvSpPr>
          <p:nvPr>
            <p:ph idx="1"/>
          </p:nvPr>
        </p:nvSpPr>
        <p:spPr>
          <a:xfrm>
            <a:off x="1547664" y="1600200"/>
            <a:ext cx="6408712" cy="4525963"/>
          </a:xfrm>
        </p:spPr>
        <p:txBody>
          <a:bodyPr>
            <a:normAutofit/>
          </a:bodyPr>
          <a:lstStyle/>
          <a:p>
            <a:pPr algn="ctr">
              <a:buNone/>
            </a:pPr>
            <a:endParaRPr lang="el-GR" sz="2800" b="1" u="sng" dirty="0" smtClean="0">
              <a:solidFill>
                <a:srgbClr val="0070C0"/>
              </a:solidFill>
            </a:endParaRPr>
          </a:p>
          <a:p>
            <a:pPr algn="ctr">
              <a:buNone/>
            </a:pPr>
            <a:endParaRPr lang="el-GR" sz="2800" b="1" u="sng" dirty="0">
              <a:solidFill>
                <a:srgbClr val="0070C0"/>
              </a:solidFill>
            </a:endParaRPr>
          </a:p>
          <a:p>
            <a:pPr algn="ctr">
              <a:buNone/>
            </a:pPr>
            <a:r>
              <a:rPr lang="el-GR" sz="2800" b="1" u="sng" dirty="0" smtClean="0">
                <a:solidFill>
                  <a:srgbClr val="0070C0"/>
                </a:solidFill>
              </a:rPr>
              <a:t>4. Λειτουργικός Κίνδυνος </a:t>
            </a:r>
          </a:p>
          <a:p>
            <a:pPr algn="ctr">
              <a:buNone/>
            </a:pPr>
            <a:r>
              <a:rPr lang="el-GR" sz="2800" dirty="0" smtClean="0">
                <a:solidFill>
                  <a:srgbClr val="0070C0"/>
                </a:solidFill>
              </a:rPr>
              <a:t>(Στην </a:t>
            </a:r>
            <a:r>
              <a:rPr lang="el-GR" sz="2800" dirty="0">
                <a:solidFill>
                  <a:srgbClr val="0070C0"/>
                </a:solidFill>
              </a:rPr>
              <a:t>έννοια του κινδύνου αυτού περιλαμβάνεται και </a:t>
            </a:r>
            <a:r>
              <a:rPr lang="el-GR" sz="2800" b="1" dirty="0">
                <a:solidFill>
                  <a:srgbClr val="0070C0"/>
                </a:solidFill>
              </a:rPr>
              <a:t>ο </a:t>
            </a:r>
            <a:r>
              <a:rPr lang="el-GR" sz="2800" b="1" dirty="0" smtClean="0">
                <a:solidFill>
                  <a:srgbClr val="0070C0"/>
                </a:solidFill>
              </a:rPr>
              <a:t>Ν</a:t>
            </a:r>
            <a:r>
              <a:rPr lang="el-GR" sz="2800" b="1" dirty="0" smtClean="0">
                <a:solidFill>
                  <a:srgbClr val="0070C0"/>
                </a:solidFill>
              </a:rPr>
              <a:t>ομικός </a:t>
            </a:r>
            <a:r>
              <a:rPr lang="el-GR" sz="2800" b="1" dirty="0" smtClean="0">
                <a:solidFill>
                  <a:srgbClr val="0070C0"/>
                </a:solidFill>
              </a:rPr>
              <a:t>Κ</a:t>
            </a:r>
            <a:r>
              <a:rPr lang="el-GR" sz="2800" b="1" dirty="0" smtClean="0">
                <a:solidFill>
                  <a:srgbClr val="0070C0"/>
                </a:solidFill>
              </a:rPr>
              <a:t>ίνδυνος</a:t>
            </a:r>
            <a:r>
              <a:rPr lang="el-GR" sz="2800" b="1" dirty="0" smtClean="0">
                <a:solidFill>
                  <a:srgbClr val="0070C0"/>
                </a:solidFill>
              </a:rPr>
              <a:t>)</a:t>
            </a:r>
            <a:r>
              <a:rPr lang="el-GR" sz="2800" dirty="0" smtClean="0">
                <a:solidFill>
                  <a:srgbClr val="0070C0"/>
                </a:solidFill>
              </a:rPr>
              <a:t>. </a:t>
            </a:r>
          </a:p>
          <a:p>
            <a:pPr algn="ctr">
              <a:buNone/>
            </a:pPr>
            <a:r>
              <a:rPr lang="el-GR" sz="2800" b="1" u="sng" dirty="0" smtClean="0">
                <a:solidFill>
                  <a:srgbClr val="0070C0"/>
                </a:solidFill>
              </a:rPr>
              <a:t>5. Κίνδυνος Ρευστότητας</a:t>
            </a:r>
            <a:endParaRPr lang="el-GR" sz="2800" dirty="0">
              <a:solidFill>
                <a:srgbClr val="0070C0"/>
              </a:solidFill>
            </a:endParaRPr>
          </a:p>
        </p:txBody>
      </p:sp>
      <p:sp>
        <p:nvSpPr>
          <p:cNvPr id="4" name="3 - Θέση αριθμού διαφάνειας"/>
          <p:cNvSpPr>
            <a:spLocks noGrp="1"/>
          </p:cNvSpPr>
          <p:nvPr>
            <p:ph type="sldNum" sz="quarter" idx="12"/>
          </p:nvPr>
        </p:nvSpPr>
        <p:spPr/>
        <p:txBody>
          <a:bodyPr/>
          <a:lstStyle/>
          <a:p>
            <a:fld id="{FB94C8BD-22E6-4217-9862-4AD58E0C1C11}" type="slidenum">
              <a:rPr lang="el-GR" smtClean="0"/>
              <a:pPr/>
              <a:t>7</a:t>
            </a:fld>
            <a:endParaRPr lang="el-GR"/>
          </a:p>
        </p:txBody>
      </p:sp>
      <p:sp>
        <p:nvSpPr>
          <p:cNvPr id="5" name="4 - Θέση υποσέλιδου"/>
          <p:cNvSpPr>
            <a:spLocks noGrp="1"/>
          </p:cNvSpPr>
          <p:nvPr>
            <p:ph type="ftr" sz="quarter" idx="11"/>
          </p:nvPr>
        </p:nvSpPr>
        <p:spPr/>
        <p:txBody>
          <a:bodyPr/>
          <a:lstStyle/>
          <a:p>
            <a:r>
              <a:rPr lang="el-GR" smtClean="0"/>
              <a:t>Ε.Ε.ΚΟΥΣΚΟΥΝΑ</a:t>
            </a:r>
            <a:endParaRPr lang="el-GR"/>
          </a:p>
        </p:txBody>
      </p:sp>
      <p:pic>
        <p:nvPicPr>
          <p:cNvPr id="6" name="Εικόνα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119675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
            <a:ext cx="5508104" cy="764703"/>
          </a:xfrm>
        </p:spPr>
        <p:txBody>
          <a:bodyPr/>
          <a:lstStyle/>
          <a:p>
            <a:endParaRPr lang="el-GR" dirty="0"/>
          </a:p>
        </p:txBody>
      </p:sp>
      <p:sp>
        <p:nvSpPr>
          <p:cNvPr id="3" name="2 - Θέση περιεχομένου"/>
          <p:cNvSpPr>
            <a:spLocks noGrp="1"/>
          </p:cNvSpPr>
          <p:nvPr>
            <p:ph idx="1"/>
          </p:nvPr>
        </p:nvSpPr>
        <p:spPr/>
        <p:txBody>
          <a:bodyPr>
            <a:normAutofit fontScale="85000" lnSpcReduction="20000"/>
          </a:bodyPr>
          <a:lstStyle/>
          <a:p>
            <a:pPr algn="ctr">
              <a:buNone/>
            </a:pPr>
            <a:r>
              <a:rPr lang="el-GR" b="1" dirty="0" smtClean="0">
                <a:solidFill>
                  <a:srgbClr val="0070C0"/>
                </a:solidFill>
              </a:rPr>
              <a:t>Ο </a:t>
            </a:r>
            <a:r>
              <a:rPr lang="el-GR" b="1" dirty="0">
                <a:solidFill>
                  <a:srgbClr val="0070C0"/>
                </a:solidFill>
              </a:rPr>
              <a:t>Νομοθέτης προβλέπει τη </a:t>
            </a:r>
            <a:r>
              <a:rPr lang="el-GR" b="1" u="sng" dirty="0">
                <a:solidFill>
                  <a:srgbClr val="0070C0"/>
                </a:solidFill>
              </a:rPr>
              <a:t>λειτουργία Διαχείρισης Κινδύνου</a:t>
            </a:r>
            <a:r>
              <a:rPr lang="el-GR" b="1" dirty="0">
                <a:solidFill>
                  <a:srgbClr val="0070C0"/>
                </a:solidFill>
              </a:rPr>
              <a:t>, ώστε να ορίζονται οι στρατηγικές, οι διαδικασίες και οι απαραίτητες αρχές και πολιτικές,  σύμφωνα με τις οποίες, όλοι αυτοί κίνδυνοι να εντοπίζονται, να μετρώνται, να ελέγχονται και να διαχειρίζονται σε διαρκή βάση, με στόχο πάντα τη καλύτερη δυνατή αντιμετώπισή τους.  </a:t>
            </a:r>
          </a:p>
          <a:p>
            <a:pPr algn="ctr">
              <a:buNone/>
            </a:pPr>
            <a:r>
              <a:rPr lang="el-GR" b="1" dirty="0">
                <a:solidFill>
                  <a:srgbClr val="0070C0"/>
                </a:solidFill>
              </a:rPr>
              <a:t>Οι αρχές και πολιτικές </a:t>
            </a:r>
            <a:r>
              <a:rPr lang="el-GR" b="1" dirty="0" smtClean="0">
                <a:solidFill>
                  <a:srgbClr val="0070C0"/>
                </a:solidFill>
              </a:rPr>
              <a:t>είναι η σαφής </a:t>
            </a:r>
            <a:r>
              <a:rPr lang="el-GR" b="1" dirty="0">
                <a:solidFill>
                  <a:srgbClr val="0070C0"/>
                </a:solidFill>
              </a:rPr>
              <a:t>καταγραφή των ενεργειών που σε καθημερινή βάση πρέπει να πραγματοποιούνται  σε όλο το φάσμα των </a:t>
            </a:r>
            <a:r>
              <a:rPr lang="el-GR" b="1" dirty="0" smtClean="0">
                <a:solidFill>
                  <a:srgbClr val="0070C0"/>
                </a:solidFill>
              </a:rPr>
              <a:t>εργασιών, </a:t>
            </a:r>
            <a:r>
              <a:rPr lang="el-GR" b="1" dirty="0">
                <a:solidFill>
                  <a:srgbClr val="0070C0"/>
                </a:solidFill>
              </a:rPr>
              <a:t>ώστε να διασφαλίζεται η κατά το δυνατόν καλύτερη εκπλήρωση των υποχρεώσεών του.</a:t>
            </a: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8</a:t>
            </a:fld>
            <a:endParaRPr lang="el-GR"/>
          </a:p>
        </p:txBody>
      </p:sp>
      <p:pic>
        <p:nvPicPr>
          <p:cNvPr id="10242"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1124743"/>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5770984" cy="490066"/>
          </a:xfrm>
        </p:spPr>
        <p:txBody>
          <a:bodyPr>
            <a:normAutofit fontScale="90000"/>
          </a:bodyPr>
          <a:lstStyle/>
          <a:p>
            <a:endParaRPr lang="el-GR" dirty="0"/>
          </a:p>
        </p:txBody>
      </p:sp>
      <p:sp>
        <p:nvSpPr>
          <p:cNvPr id="3" name="2 - Θέση περιεχομένου"/>
          <p:cNvSpPr>
            <a:spLocks noGrp="1"/>
          </p:cNvSpPr>
          <p:nvPr>
            <p:ph idx="1"/>
          </p:nvPr>
        </p:nvSpPr>
        <p:spPr>
          <a:xfrm>
            <a:off x="1115616" y="1916832"/>
            <a:ext cx="6984776" cy="4065315"/>
          </a:xfrm>
        </p:spPr>
        <p:txBody>
          <a:bodyPr/>
          <a:lstStyle/>
          <a:p>
            <a:pPr algn="ctr">
              <a:buNone/>
            </a:pPr>
            <a:r>
              <a:rPr lang="el-GR" b="1" dirty="0">
                <a:solidFill>
                  <a:srgbClr val="0070C0"/>
                </a:solidFill>
              </a:rPr>
              <a:t>Η επίτευξη του στόχου των Ε</a:t>
            </a:r>
            <a:r>
              <a:rPr lang="el-GR" b="1" dirty="0" smtClean="0">
                <a:solidFill>
                  <a:srgbClr val="0070C0"/>
                </a:solidFill>
              </a:rPr>
              <a:t>παγγελματικών Ταμείων συνδέεται </a:t>
            </a:r>
            <a:r>
              <a:rPr lang="el-GR" b="1" dirty="0">
                <a:solidFill>
                  <a:srgbClr val="0070C0"/>
                </a:solidFill>
              </a:rPr>
              <a:t>άμεσα </a:t>
            </a:r>
            <a:r>
              <a:rPr lang="el-GR" b="1" dirty="0" smtClean="0">
                <a:solidFill>
                  <a:srgbClr val="0070C0"/>
                </a:solidFill>
              </a:rPr>
              <a:t>με </a:t>
            </a:r>
            <a:r>
              <a:rPr lang="el-GR" b="1" dirty="0">
                <a:solidFill>
                  <a:srgbClr val="0070C0"/>
                </a:solidFill>
              </a:rPr>
              <a:t>την αποτίμηση των ειλημμένων υποχρεώσεων, δηλαδή των τεχνικών προβλέψεων, με τον καλύτερο δυνατό τρόπο στο μέτρο του ευλόγως προβλεπτού.</a:t>
            </a:r>
          </a:p>
          <a:p>
            <a:pPr algn="ctr"/>
            <a:endParaRPr lang="el-GR" b="1" dirty="0">
              <a:solidFill>
                <a:srgbClr val="0070C0"/>
              </a:solidFill>
            </a:endParaRPr>
          </a:p>
        </p:txBody>
      </p:sp>
      <p:sp>
        <p:nvSpPr>
          <p:cNvPr id="4" name="3 - Θέση υποσέλιδου"/>
          <p:cNvSpPr>
            <a:spLocks noGrp="1"/>
          </p:cNvSpPr>
          <p:nvPr>
            <p:ph type="ftr" sz="quarter" idx="11"/>
          </p:nvPr>
        </p:nvSpPr>
        <p:spPr/>
        <p:txBody>
          <a:bodyPr/>
          <a:lstStyle/>
          <a:p>
            <a:r>
              <a:rPr lang="el-GR" smtClean="0"/>
              <a:t>Ε.Ε.ΚΟΥΣΚΟΥΝΑ</a:t>
            </a:r>
            <a:endParaRPr lang="el-GR"/>
          </a:p>
        </p:txBody>
      </p:sp>
      <p:sp>
        <p:nvSpPr>
          <p:cNvPr id="5" name="4 - Θέση αριθμού διαφάνειας"/>
          <p:cNvSpPr>
            <a:spLocks noGrp="1"/>
          </p:cNvSpPr>
          <p:nvPr>
            <p:ph type="sldNum" sz="quarter" idx="12"/>
          </p:nvPr>
        </p:nvSpPr>
        <p:spPr/>
        <p:txBody>
          <a:bodyPr/>
          <a:lstStyle/>
          <a:p>
            <a:fld id="{FB94C8BD-22E6-4217-9862-4AD58E0C1C11}" type="slidenum">
              <a:rPr lang="el-GR" smtClean="0"/>
              <a:pPr/>
              <a:t>9</a:t>
            </a:fld>
            <a:endParaRPr lang="el-GR"/>
          </a:p>
        </p:txBody>
      </p:sp>
      <p:pic>
        <p:nvPicPr>
          <p:cNvPr id="11266" name="Picture 2" descr="E:\ΣΥΝΕΔΡΙΟ 2017\gia power point kefalid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
            <a:ext cx="9144000" cy="126876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788</Words>
  <Application>Microsoft Office PowerPoint</Application>
  <PresentationFormat>Προβολή στην οθόνη (4:3)</PresentationFormat>
  <Paragraphs>96</Paragraphs>
  <Slides>17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Giannis</dc:creator>
  <cp:lastModifiedBy>keimeno</cp:lastModifiedBy>
  <cp:revision>41</cp:revision>
  <dcterms:created xsi:type="dcterms:W3CDTF">2017-03-26T16:54:25Z</dcterms:created>
  <dcterms:modified xsi:type="dcterms:W3CDTF">2017-03-27T07:07:11Z</dcterms:modified>
</cp:coreProperties>
</file>