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34" r:id="rId2"/>
    <p:sldId id="487" r:id="rId3"/>
    <p:sldId id="517" r:id="rId4"/>
    <p:sldId id="524" r:id="rId5"/>
    <p:sldId id="525" r:id="rId6"/>
    <p:sldId id="526" r:id="rId7"/>
    <p:sldId id="527" r:id="rId8"/>
  </p:sldIdLst>
  <p:sldSz cx="9906000" cy="6858000" type="A4"/>
  <p:notesSz cx="9309100" cy="7023100"/>
  <p:defaultTextStyle>
    <a:defPPr>
      <a:defRPr lang="en-US"/>
    </a:defPPr>
    <a:lvl1pPr algn="ctr" rtl="0" fontAlgn="base">
      <a:spcBef>
        <a:spcPct val="50000"/>
      </a:spcBef>
      <a:spcAft>
        <a:spcPct val="0"/>
      </a:spcAft>
      <a:defRPr sz="1400" kern="1200">
        <a:solidFill>
          <a:schemeClr val="bg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50000"/>
      </a:spcBef>
      <a:spcAft>
        <a:spcPct val="0"/>
      </a:spcAft>
      <a:defRPr sz="1400" kern="1200">
        <a:solidFill>
          <a:schemeClr val="bg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50000"/>
      </a:spcBef>
      <a:spcAft>
        <a:spcPct val="0"/>
      </a:spcAft>
      <a:defRPr sz="1400" kern="1200">
        <a:solidFill>
          <a:schemeClr val="bg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50000"/>
      </a:spcBef>
      <a:spcAft>
        <a:spcPct val="0"/>
      </a:spcAft>
      <a:defRPr sz="1400" kern="1200">
        <a:solidFill>
          <a:schemeClr val="bg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50000"/>
      </a:spcBef>
      <a:spcAft>
        <a:spcPct val="0"/>
      </a:spcAft>
      <a:defRPr sz="1400"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bg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1196">
          <p15:clr>
            <a:srgbClr val="A4A3A4"/>
          </p15:clr>
        </p15:guide>
        <p15:guide id="2" pos="387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1EBFF"/>
    <a:srgbClr val="6699FF"/>
    <a:srgbClr val="EAF0F6"/>
    <a:srgbClr val="99CCFF"/>
    <a:srgbClr val="0066CC"/>
    <a:srgbClr val="F7F9FB"/>
    <a:srgbClr val="4CD452"/>
    <a:srgbClr val="768CEA"/>
    <a:srgbClr val="9E0E18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7661" autoAdjust="0"/>
    <p:restoredTop sz="94639" autoAdjust="0"/>
  </p:normalViewPr>
  <p:slideViewPr>
    <p:cSldViewPr>
      <p:cViewPr varScale="1">
        <p:scale>
          <a:sx n="74" d="100"/>
          <a:sy n="74" d="100"/>
        </p:scale>
        <p:origin x="-1584" y="-90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09" d="100"/>
          <a:sy n="109" d="100"/>
        </p:scale>
        <p:origin x="-504" y="-90"/>
      </p:cViewPr>
      <p:guideLst>
        <p:guide orient="horz" pos="1196"/>
        <p:guide pos="387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995CFE-3036-4FE5-A1FA-C07B08E8C859}" type="doc">
      <dgm:prSet loTypeId="urn:microsoft.com/office/officeart/2005/8/layout/hProcess7#3" loCatId="list" qsTypeId="urn:microsoft.com/office/officeart/2005/8/quickstyle/simple2" qsCatId="simple" csTypeId="urn:microsoft.com/office/officeart/2005/8/colors/accent3_1" csCatId="accent3" phldr="1"/>
      <dgm:spPr/>
      <dgm:t>
        <a:bodyPr/>
        <a:lstStyle/>
        <a:p>
          <a:endParaRPr lang="el-GR"/>
        </a:p>
      </dgm:t>
    </dgm:pt>
    <dgm:pt modelId="{E3CED808-97E0-4AE2-AF84-64BFCBC4B9F4}">
      <dgm:prSet phldrT="[Text]" custT="1"/>
      <dgm:spPr>
        <a:solidFill>
          <a:srgbClr val="EAF0F6"/>
        </a:solidFill>
      </dgm:spPr>
      <dgm:t>
        <a:bodyPr/>
        <a:lstStyle/>
        <a:p>
          <a:endParaRPr lang="el-GR" sz="1300" b="1" dirty="0">
            <a:solidFill>
              <a:srgbClr val="002060"/>
            </a:solidFill>
          </a:endParaRPr>
        </a:p>
      </dgm:t>
    </dgm:pt>
    <dgm:pt modelId="{43B46C63-745F-4A18-B517-A788A386E428}" type="parTrans" cxnId="{3E39965F-E5A1-42D7-9024-8AB3E93DEC82}">
      <dgm:prSet/>
      <dgm:spPr/>
      <dgm:t>
        <a:bodyPr/>
        <a:lstStyle/>
        <a:p>
          <a:endParaRPr lang="el-GR" sz="1300"/>
        </a:p>
      </dgm:t>
    </dgm:pt>
    <dgm:pt modelId="{07BFD4A2-865A-49E5-A07B-A438906E7D51}" type="sibTrans" cxnId="{3E39965F-E5A1-42D7-9024-8AB3E93DEC82}">
      <dgm:prSet/>
      <dgm:spPr/>
      <dgm:t>
        <a:bodyPr/>
        <a:lstStyle/>
        <a:p>
          <a:endParaRPr lang="el-GR" sz="1300"/>
        </a:p>
      </dgm:t>
    </dgm:pt>
    <dgm:pt modelId="{14B12865-69FB-4964-BD28-2C09BC5FEEE5}">
      <dgm:prSet phldrT="[Text]" custT="1"/>
      <dgm:spPr>
        <a:effectLst/>
      </dgm:spPr>
      <dgm:t>
        <a:bodyPr anchor="ctr"/>
        <a:lstStyle/>
        <a:p>
          <a:pPr algn="l"/>
          <a:r>
            <a:rPr lang="el-GR" sz="1300" kern="1200" dirty="0" smtClean="0">
              <a:solidFill>
                <a:schemeClr val="tx1"/>
              </a:solidFill>
              <a:effectLst>
                <a:outerShdw blurRad="50800" dist="50800" dir="5400000" algn="ctr" rotWithShape="0">
                  <a:schemeClr val="bg1"/>
                </a:outerShdw>
              </a:effectLst>
              <a:latin typeface="Arial" charset="0"/>
              <a:ea typeface="+mn-ea"/>
              <a:cs typeface="+mn-cs"/>
            </a:rPr>
            <a:t>Καθορισμός επενδυτικού στόχου</a:t>
          </a:r>
          <a:br>
            <a:rPr lang="el-GR" sz="1300" kern="1200" dirty="0" smtClean="0">
              <a:solidFill>
                <a:schemeClr val="tx1"/>
              </a:solidFill>
              <a:effectLst>
                <a:outerShdw blurRad="50800" dist="50800" dir="5400000" algn="ctr" rotWithShape="0">
                  <a:schemeClr val="bg1"/>
                </a:outerShdw>
              </a:effectLst>
              <a:latin typeface="Arial" charset="0"/>
              <a:ea typeface="+mn-ea"/>
              <a:cs typeface="+mn-cs"/>
            </a:rPr>
          </a:br>
          <a:endParaRPr lang="el-GR" sz="1300" kern="1200" dirty="0" smtClean="0">
            <a:solidFill>
              <a:schemeClr val="tx1"/>
            </a:solidFill>
            <a:effectLst>
              <a:outerShdw blurRad="50800" dist="50800" dir="5400000" algn="ctr" rotWithShape="0">
                <a:schemeClr val="bg1"/>
              </a:outerShdw>
            </a:effectLst>
            <a:latin typeface="Arial" charset="0"/>
            <a:ea typeface="+mn-ea"/>
            <a:cs typeface="+mn-cs"/>
          </a:endParaRPr>
        </a:p>
        <a:p>
          <a:pPr algn="l"/>
          <a:r>
            <a:rPr lang="el-GR" sz="1300" kern="1200" dirty="0" smtClean="0">
              <a:solidFill>
                <a:schemeClr val="tx1"/>
              </a:solidFill>
              <a:effectLst>
                <a:outerShdw blurRad="50800" dist="50800" dir="5400000" algn="ctr" rotWithShape="0">
                  <a:schemeClr val="bg1"/>
                </a:outerShdw>
              </a:effectLst>
              <a:latin typeface="Arial" charset="0"/>
              <a:ea typeface="+mn-ea"/>
              <a:cs typeface="+mn-cs"/>
            </a:rPr>
            <a:t>Ποσοτικοποίηση κινδύνου μέσω σεναρίων για παραγωγή βέλτιστων χαρτοφυλακίων</a:t>
          </a:r>
          <a:br>
            <a:rPr lang="el-GR" sz="1300" kern="1200" dirty="0" smtClean="0">
              <a:solidFill>
                <a:schemeClr val="tx1"/>
              </a:solidFill>
              <a:effectLst>
                <a:outerShdw blurRad="50800" dist="50800" dir="5400000" algn="ctr" rotWithShape="0">
                  <a:schemeClr val="bg1"/>
                </a:outerShdw>
              </a:effectLst>
              <a:latin typeface="Arial" charset="0"/>
              <a:ea typeface="+mn-ea"/>
              <a:cs typeface="+mn-cs"/>
            </a:rPr>
          </a:br>
          <a:r>
            <a:rPr lang="el-GR" sz="1300" kern="1200" dirty="0" smtClean="0">
              <a:solidFill>
                <a:schemeClr val="tx1"/>
              </a:solidFill>
              <a:effectLst>
                <a:outerShdw blurRad="50800" dist="50800" dir="5400000" algn="ctr" rotWithShape="0">
                  <a:schemeClr val="bg1"/>
                </a:outerShdw>
              </a:effectLst>
              <a:latin typeface="Arial" charset="0"/>
              <a:ea typeface="+mn-ea"/>
              <a:cs typeface="+mn-cs"/>
            </a:rPr>
            <a:t/>
          </a:r>
          <a:br>
            <a:rPr lang="el-GR" sz="1300" kern="1200" dirty="0" smtClean="0">
              <a:solidFill>
                <a:schemeClr val="tx1"/>
              </a:solidFill>
              <a:effectLst>
                <a:outerShdw blurRad="50800" dist="50800" dir="5400000" algn="ctr" rotWithShape="0">
                  <a:schemeClr val="bg1"/>
                </a:outerShdw>
              </a:effectLst>
              <a:latin typeface="Arial" charset="0"/>
              <a:ea typeface="+mn-ea"/>
              <a:cs typeface="+mn-cs"/>
            </a:rPr>
          </a:br>
          <a:r>
            <a:rPr lang="el-GR" sz="1300" kern="1200" dirty="0" smtClean="0">
              <a:solidFill>
                <a:schemeClr val="tx1"/>
              </a:solidFill>
              <a:effectLst>
                <a:outerShdw blurRad="50800" dist="50800" dir="5400000" algn="ctr" rotWithShape="0">
                  <a:schemeClr val="bg1"/>
                </a:outerShdw>
              </a:effectLst>
              <a:latin typeface="Arial" charset="0"/>
              <a:ea typeface="+mn-ea"/>
              <a:cs typeface="+mn-cs"/>
            </a:rPr>
            <a:t>Επιλογή Στρατηγικού Δείκτη Αναφοράς </a:t>
          </a:r>
          <a:endParaRPr lang="en-US" sz="1300" kern="1200" dirty="0" smtClean="0">
            <a:solidFill>
              <a:schemeClr val="tx1"/>
            </a:solidFill>
            <a:effectLst>
              <a:outerShdw blurRad="50800" dist="50800" dir="5400000" algn="ctr" rotWithShape="0">
                <a:schemeClr val="bg1"/>
              </a:outerShdw>
            </a:effectLst>
            <a:latin typeface="Arial" charset="0"/>
            <a:ea typeface="+mn-ea"/>
            <a:cs typeface="+mn-cs"/>
          </a:endParaRPr>
        </a:p>
      </dgm:t>
    </dgm:pt>
    <dgm:pt modelId="{E0CD67F2-D7F9-4DB3-937F-770295EBA079}" type="parTrans" cxnId="{A836316D-DA27-43AF-9137-B55E5195CE88}">
      <dgm:prSet/>
      <dgm:spPr/>
      <dgm:t>
        <a:bodyPr/>
        <a:lstStyle/>
        <a:p>
          <a:endParaRPr lang="el-GR" sz="1300"/>
        </a:p>
      </dgm:t>
    </dgm:pt>
    <dgm:pt modelId="{273D9D0D-803B-4991-B104-E3235AF07E80}" type="sibTrans" cxnId="{A836316D-DA27-43AF-9137-B55E5195CE88}">
      <dgm:prSet/>
      <dgm:spPr/>
      <dgm:t>
        <a:bodyPr/>
        <a:lstStyle/>
        <a:p>
          <a:endParaRPr lang="el-GR" sz="1300"/>
        </a:p>
      </dgm:t>
    </dgm:pt>
    <dgm:pt modelId="{80F8FB2E-F508-4561-AF57-EB16A9E16B96}">
      <dgm:prSet phldrT="[Text]" custT="1"/>
      <dgm:spPr>
        <a:solidFill>
          <a:srgbClr val="EAF0F6"/>
        </a:solidFill>
      </dgm:spPr>
      <dgm:t>
        <a:bodyPr/>
        <a:lstStyle/>
        <a:p>
          <a:endParaRPr lang="el-GR" sz="1300" dirty="0">
            <a:solidFill>
              <a:srgbClr val="002060"/>
            </a:solidFill>
          </a:endParaRPr>
        </a:p>
      </dgm:t>
    </dgm:pt>
    <dgm:pt modelId="{8DAE930D-612E-4305-AB0F-62AF39BE3718}" type="parTrans" cxnId="{6DD675E3-0672-4B39-BFA7-B6553F82BBF8}">
      <dgm:prSet/>
      <dgm:spPr/>
      <dgm:t>
        <a:bodyPr/>
        <a:lstStyle/>
        <a:p>
          <a:endParaRPr lang="el-GR" sz="1300"/>
        </a:p>
      </dgm:t>
    </dgm:pt>
    <dgm:pt modelId="{633C330C-31CA-4536-A7F1-3D66E3814711}" type="sibTrans" cxnId="{6DD675E3-0672-4B39-BFA7-B6553F82BBF8}">
      <dgm:prSet/>
      <dgm:spPr/>
      <dgm:t>
        <a:bodyPr/>
        <a:lstStyle/>
        <a:p>
          <a:endParaRPr lang="el-GR" sz="1300"/>
        </a:p>
      </dgm:t>
    </dgm:pt>
    <dgm:pt modelId="{D8C7062F-7797-4412-B12B-779E5E9EACE2}">
      <dgm:prSet phldrT="[Text]" custT="1"/>
      <dgm:spPr>
        <a:effectLst/>
      </dgm:spPr>
      <dgm:t>
        <a:bodyPr anchor="ctr"/>
        <a:lstStyle/>
        <a:p>
          <a:pPr algn="l">
            <a:spcAft>
              <a:spcPct val="35000"/>
            </a:spcAft>
          </a:pPr>
          <a:endParaRPr lang="el-GR" sz="1300" kern="1200" dirty="0" smtClean="0"/>
        </a:p>
        <a:p>
          <a:pPr algn="l">
            <a:spcAft>
              <a:spcPct val="35000"/>
            </a:spcAft>
          </a:pPr>
          <a:endParaRPr lang="en-US" sz="1300" kern="1200" dirty="0" smtClean="0"/>
        </a:p>
        <a:p>
          <a:pPr algn="l">
            <a:spcAft>
              <a:spcPct val="35000"/>
            </a:spcAft>
          </a:pPr>
          <a:endParaRPr lang="en-US" sz="1300" kern="1200" dirty="0" smtClean="0"/>
        </a:p>
        <a:p>
          <a:pPr algn="l">
            <a:spcAft>
              <a:spcPts val="1200"/>
            </a:spcAft>
          </a:pPr>
          <a:r>
            <a:rPr lang="el-GR" sz="13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rPr>
            <a:t>Καθορισμός επιτρεπόμενων επενδύσεων και  επενδυτικών ορίων χαρτοφυλακίου</a:t>
          </a:r>
        </a:p>
        <a:p>
          <a:pPr algn="l">
            <a:spcAft>
              <a:spcPts val="1200"/>
            </a:spcAft>
          </a:pPr>
          <a:r>
            <a:rPr lang="el-GR" sz="13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rPr>
            <a:t>Αξιολόγηση των αποδόσεων και των</a:t>
          </a:r>
          <a:r>
            <a:rPr lang="en-US" sz="13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rPr>
            <a:t> </a:t>
          </a:r>
          <a:r>
            <a:rPr lang="el-GR" sz="13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rPr>
            <a:t>μετρήσεων κινδύνου χαρτοφυλακίου</a:t>
          </a:r>
          <a:r>
            <a:rPr lang="en-US" sz="13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rPr>
            <a:t>:</a:t>
          </a:r>
          <a:r>
            <a:rPr lang="el-GR" sz="13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rPr>
            <a:t> </a:t>
          </a:r>
          <a:r>
            <a:rPr lang="en-US" sz="13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rPr>
            <a:t>Relative </a:t>
          </a:r>
          <a:r>
            <a:rPr lang="en-US" sz="1300" kern="1200" dirty="0" err="1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rPr>
            <a:t>VaR</a:t>
          </a:r>
          <a:r>
            <a:rPr lang="el-GR" sz="13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rPr>
            <a:t>, </a:t>
          </a:r>
          <a:r>
            <a:rPr lang="el-GR" sz="1300" kern="1200" dirty="0" err="1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rPr>
            <a:t>Tracking</a:t>
          </a:r>
          <a:r>
            <a:rPr lang="el-GR" sz="13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rPr>
            <a:t> </a:t>
          </a:r>
          <a:r>
            <a:rPr lang="el-GR" sz="1300" kern="1200" dirty="0" err="1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rPr>
            <a:t>Error</a:t>
          </a:r>
          <a:endParaRPr lang="el-GR" sz="1300" kern="1200" dirty="0" smtClean="0">
            <a:solidFill>
              <a:schemeClr val="tx1"/>
            </a:solidFill>
            <a:effectLst/>
            <a:latin typeface="Arial" charset="0"/>
            <a:ea typeface="+mn-ea"/>
            <a:cs typeface="+mn-cs"/>
          </a:endParaRPr>
        </a:p>
        <a:p>
          <a:pPr algn="l">
            <a:spcAft>
              <a:spcPts val="1200"/>
            </a:spcAft>
          </a:pPr>
          <a:r>
            <a:rPr lang="el-GR" sz="13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rPr>
            <a:t>Αξιολόγηση των</a:t>
          </a:r>
          <a:r>
            <a:rPr lang="en-US" sz="13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rPr>
            <a:t> </a:t>
          </a:r>
          <a:r>
            <a:rPr lang="el-GR" sz="13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rPr>
            <a:t>επενδυτικών αποφάσεων σε όρους  κινδύνου</a:t>
          </a:r>
          <a:endParaRPr lang="el-GR" sz="1300" kern="1200" dirty="0" smtClean="0"/>
        </a:p>
        <a:p>
          <a:pPr algn="l">
            <a:spcAft>
              <a:spcPct val="35000"/>
            </a:spcAft>
          </a:pPr>
          <a:endParaRPr lang="el-GR" sz="1300" kern="1200" dirty="0" smtClean="0"/>
        </a:p>
      </dgm:t>
    </dgm:pt>
    <dgm:pt modelId="{18AAD15A-2A73-454A-AE70-BB91F4722173}" type="parTrans" cxnId="{8EDFE195-0C80-4AFE-9D3D-73033C6ACC4D}">
      <dgm:prSet/>
      <dgm:spPr/>
      <dgm:t>
        <a:bodyPr/>
        <a:lstStyle/>
        <a:p>
          <a:endParaRPr lang="el-GR" sz="1300"/>
        </a:p>
      </dgm:t>
    </dgm:pt>
    <dgm:pt modelId="{BD09944B-ACB9-492C-BF07-567EEEAB46CC}" type="sibTrans" cxnId="{8EDFE195-0C80-4AFE-9D3D-73033C6ACC4D}">
      <dgm:prSet/>
      <dgm:spPr/>
      <dgm:t>
        <a:bodyPr/>
        <a:lstStyle/>
        <a:p>
          <a:endParaRPr lang="el-GR" sz="1300"/>
        </a:p>
      </dgm:t>
    </dgm:pt>
    <dgm:pt modelId="{9B3064A9-1400-44A8-819A-A5F74B5AAD1D}">
      <dgm:prSet phldrT="[Text]" custT="1"/>
      <dgm:spPr>
        <a:solidFill>
          <a:srgbClr val="EAF0F6"/>
        </a:solidFill>
        <a:ln w="22225">
          <a:solidFill>
            <a:schemeClr val="bg1">
              <a:lumMod val="85000"/>
            </a:schemeClr>
          </a:solidFill>
        </a:ln>
      </dgm:spPr>
      <dgm:t>
        <a:bodyPr/>
        <a:lstStyle/>
        <a:p>
          <a:endParaRPr lang="el-GR" sz="1300" dirty="0">
            <a:solidFill>
              <a:srgbClr val="002060"/>
            </a:solidFill>
          </a:endParaRPr>
        </a:p>
      </dgm:t>
    </dgm:pt>
    <dgm:pt modelId="{DD06FE21-14CB-4535-B511-787574BD2915}" type="parTrans" cxnId="{08775F4E-B4EC-4D77-B040-6607D2261642}">
      <dgm:prSet/>
      <dgm:spPr/>
      <dgm:t>
        <a:bodyPr/>
        <a:lstStyle/>
        <a:p>
          <a:endParaRPr lang="el-GR" sz="1300"/>
        </a:p>
      </dgm:t>
    </dgm:pt>
    <dgm:pt modelId="{81C20DE6-CF03-48C1-9DC6-B236CA1A5B69}" type="sibTrans" cxnId="{08775F4E-B4EC-4D77-B040-6607D2261642}">
      <dgm:prSet/>
      <dgm:spPr/>
      <dgm:t>
        <a:bodyPr/>
        <a:lstStyle/>
        <a:p>
          <a:endParaRPr lang="el-GR" sz="1300"/>
        </a:p>
      </dgm:t>
    </dgm:pt>
    <dgm:pt modelId="{25F87B65-A2B8-4029-954C-5D74B7B485C0}">
      <dgm:prSet phldrT="[Text]" custT="1"/>
      <dgm:spPr>
        <a:effectLst/>
      </dgm:spPr>
      <dgm:t>
        <a:bodyPr anchor="ctr"/>
        <a:lstStyle/>
        <a:p>
          <a:pPr algn="l">
            <a:spcAft>
              <a:spcPts val="1200"/>
            </a:spcAft>
          </a:pPr>
          <a:r>
            <a:rPr lang="el-GR" sz="13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Υλοποίηση τακτικής κατανομής επενδύσεων </a:t>
          </a:r>
        </a:p>
        <a:p>
          <a:pPr algn="l">
            <a:spcAft>
              <a:spcPts val="1200"/>
            </a:spcAft>
          </a:pPr>
          <a:r>
            <a:rPr lang="en-US" sz="13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Pre-trade </a:t>
          </a:r>
          <a:r>
            <a:rPr lang="el-GR" sz="13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παρακολούθηση ορίων και πραγματοποίηση πολλαπλών σεναρίων βελτιστοποίησης απόδοσης/κινδύνου</a:t>
          </a:r>
        </a:p>
        <a:p>
          <a:pPr algn="l">
            <a:spcAft>
              <a:spcPts val="1200"/>
            </a:spcAft>
          </a:pPr>
          <a:r>
            <a:rPr lang="el-GR" sz="1300" kern="1200" dirty="0" smtClean="0">
              <a:solidFill>
                <a:srgbClr val="002060"/>
              </a:solidFill>
            </a:rPr>
            <a:t/>
          </a:r>
          <a:br>
            <a:rPr lang="el-GR" sz="1300" kern="1200" dirty="0" smtClean="0">
              <a:solidFill>
                <a:srgbClr val="002060"/>
              </a:solidFill>
            </a:rPr>
          </a:br>
          <a:endParaRPr lang="el-GR" sz="1300" kern="1200" dirty="0">
            <a:solidFill>
              <a:srgbClr val="002060"/>
            </a:solidFill>
          </a:endParaRPr>
        </a:p>
      </dgm:t>
    </dgm:pt>
    <dgm:pt modelId="{62DBB9AA-A708-4B2D-8530-6CF99D752387}" type="parTrans" cxnId="{12A7D6D7-6650-435D-8240-7BE7924272FC}">
      <dgm:prSet/>
      <dgm:spPr/>
      <dgm:t>
        <a:bodyPr/>
        <a:lstStyle/>
        <a:p>
          <a:endParaRPr lang="el-GR" sz="1300"/>
        </a:p>
      </dgm:t>
    </dgm:pt>
    <dgm:pt modelId="{75A06963-244A-47B9-888D-2111AE1E3603}" type="sibTrans" cxnId="{12A7D6D7-6650-435D-8240-7BE7924272FC}">
      <dgm:prSet/>
      <dgm:spPr/>
      <dgm:t>
        <a:bodyPr/>
        <a:lstStyle/>
        <a:p>
          <a:endParaRPr lang="el-GR" sz="1300"/>
        </a:p>
      </dgm:t>
    </dgm:pt>
    <dgm:pt modelId="{6A83B5BF-C0CB-4594-9AE7-C8F139A80179}" type="pres">
      <dgm:prSet presAssocID="{82995CFE-3036-4FE5-A1FA-C07B08E8C85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7F9E7914-C128-4C51-ACCA-2340ECD9EE4C}" type="pres">
      <dgm:prSet presAssocID="{E3CED808-97E0-4AE2-AF84-64BFCBC4B9F4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7A66EAA0-C294-43E4-B915-5014BBAE0711}" type="pres">
      <dgm:prSet presAssocID="{E3CED808-97E0-4AE2-AF84-64BFCBC4B9F4}" presName="bgRect" presStyleLbl="node1" presStyleIdx="0" presStyleCnt="3" custLinFactNeighborX="277" custLinFactNeighborY="-157"/>
      <dgm:spPr/>
      <dgm:t>
        <a:bodyPr/>
        <a:lstStyle/>
        <a:p>
          <a:endParaRPr lang="el-GR"/>
        </a:p>
      </dgm:t>
    </dgm:pt>
    <dgm:pt modelId="{A2653744-2E22-4FCF-A446-F81FE16161E6}" type="pres">
      <dgm:prSet presAssocID="{E3CED808-97E0-4AE2-AF84-64BFCBC4B9F4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6805A99D-4C5F-4DEA-B65A-C0976DDFFAD7}" type="pres">
      <dgm:prSet presAssocID="{E3CED808-97E0-4AE2-AF84-64BFCBC4B9F4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C047C4D-4FA8-4E9C-B4BF-BB6B771BEC38}" type="pres">
      <dgm:prSet presAssocID="{07BFD4A2-865A-49E5-A07B-A438906E7D51}" presName="hSp" presStyleCnt="0"/>
      <dgm:spPr/>
      <dgm:t>
        <a:bodyPr/>
        <a:lstStyle/>
        <a:p>
          <a:endParaRPr lang="el-GR"/>
        </a:p>
      </dgm:t>
    </dgm:pt>
    <dgm:pt modelId="{3C177061-4952-42B6-A13A-6FF7D277D64C}" type="pres">
      <dgm:prSet presAssocID="{07BFD4A2-865A-49E5-A07B-A438906E7D51}" presName="vProcSp" presStyleCnt="0"/>
      <dgm:spPr/>
      <dgm:t>
        <a:bodyPr/>
        <a:lstStyle/>
        <a:p>
          <a:endParaRPr lang="el-GR"/>
        </a:p>
      </dgm:t>
    </dgm:pt>
    <dgm:pt modelId="{70732947-7FF4-4C68-8769-3185A5E94EDD}" type="pres">
      <dgm:prSet presAssocID="{07BFD4A2-865A-49E5-A07B-A438906E7D51}" presName="vSp1" presStyleCnt="0"/>
      <dgm:spPr/>
      <dgm:t>
        <a:bodyPr/>
        <a:lstStyle/>
        <a:p>
          <a:endParaRPr lang="el-GR"/>
        </a:p>
      </dgm:t>
    </dgm:pt>
    <dgm:pt modelId="{5F2F629D-1DB6-481C-BD23-7CA283CB47EC}" type="pres">
      <dgm:prSet presAssocID="{07BFD4A2-865A-49E5-A07B-A438906E7D51}" presName="simulatedConn" presStyleLbl="solidFgAcc1" presStyleIdx="0" presStyleCnt="2"/>
      <dgm:spPr>
        <a:solidFill>
          <a:schemeClr val="bg1">
            <a:lumMod val="85000"/>
          </a:schemeClr>
        </a:solidFill>
      </dgm:spPr>
      <dgm:t>
        <a:bodyPr/>
        <a:lstStyle/>
        <a:p>
          <a:endParaRPr lang="el-GR"/>
        </a:p>
      </dgm:t>
    </dgm:pt>
    <dgm:pt modelId="{D2E484DF-8F43-4D27-A9AB-B05FE14DD924}" type="pres">
      <dgm:prSet presAssocID="{07BFD4A2-865A-49E5-A07B-A438906E7D51}" presName="vSp2" presStyleCnt="0"/>
      <dgm:spPr/>
      <dgm:t>
        <a:bodyPr/>
        <a:lstStyle/>
        <a:p>
          <a:endParaRPr lang="el-GR"/>
        </a:p>
      </dgm:t>
    </dgm:pt>
    <dgm:pt modelId="{4972CC4A-1A4E-4849-A555-414B5DD65C1B}" type="pres">
      <dgm:prSet presAssocID="{07BFD4A2-865A-49E5-A07B-A438906E7D51}" presName="sibTrans" presStyleCnt="0"/>
      <dgm:spPr/>
      <dgm:t>
        <a:bodyPr/>
        <a:lstStyle/>
        <a:p>
          <a:endParaRPr lang="el-GR"/>
        </a:p>
      </dgm:t>
    </dgm:pt>
    <dgm:pt modelId="{FBFE2B73-B35D-4843-BABE-9128A2D419ED}" type="pres">
      <dgm:prSet presAssocID="{80F8FB2E-F508-4561-AF57-EB16A9E16B96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8C5E8B35-A3EB-4454-A9C8-CFD6C6F072DA}" type="pres">
      <dgm:prSet presAssocID="{80F8FB2E-F508-4561-AF57-EB16A9E16B96}" presName="bgRect" presStyleLbl="node1" presStyleIdx="1" presStyleCnt="3" custLinFactNeighborX="-293"/>
      <dgm:spPr/>
      <dgm:t>
        <a:bodyPr/>
        <a:lstStyle/>
        <a:p>
          <a:endParaRPr lang="el-GR"/>
        </a:p>
      </dgm:t>
    </dgm:pt>
    <dgm:pt modelId="{4259FB07-5552-4E46-B243-C6FBC0985BBD}" type="pres">
      <dgm:prSet presAssocID="{80F8FB2E-F508-4561-AF57-EB16A9E16B96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344B07F-A82C-4766-A60D-D7B16E391BBB}" type="pres">
      <dgm:prSet presAssocID="{80F8FB2E-F508-4561-AF57-EB16A9E16B96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1D67FE2-667E-4681-8AA1-74FAE9D820AE}" type="pres">
      <dgm:prSet presAssocID="{633C330C-31CA-4536-A7F1-3D66E3814711}" presName="hSp" presStyleCnt="0"/>
      <dgm:spPr/>
      <dgm:t>
        <a:bodyPr/>
        <a:lstStyle/>
        <a:p>
          <a:endParaRPr lang="el-GR"/>
        </a:p>
      </dgm:t>
    </dgm:pt>
    <dgm:pt modelId="{098823F8-D443-4E79-B501-65C5F807EEB3}" type="pres">
      <dgm:prSet presAssocID="{633C330C-31CA-4536-A7F1-3D66E3814711}" presName="vProcSp" presStyleCnt="0"/>
      <dgm:spPr/>
      <dgm:t>
        <a:bodyPr/>
        <a:lstStyle/>
        <a:p>
          <a:endParaRPr lang="el-GR"/>
        </a:p>
      </dgm:t>
    </dgm:pt>
    <dgm:pt modelId="{20FF8AD0-5930-4EE9-BA40-64C57F832EF3}" type="pres">
      <dgm:prSet presAssocID="{633C330C-31CA-4536-A7F1-3D66E3814711}" presName="vSp1" presStyleCnt="0"/>
      <dgm:spPr/>
      <dgm:t>
        <a:bodyPr/>
        <a:lstStyle/>
        <a:p>
          <a:endParaRPr lang="el-GR"/>
        </a:p>
      </dgm:t>
    </dgm:pt>
    <dgm:pt modelId="{5921FDB4-31A4-4397-96EC-502AF8EDD531}" type="pres">
      <dgm:prSet presAssocID="{633C330C-31CA-4536-A7F1-3D66E3814711}" presName="simulatedConn" presStyleLbl="solidFgAcc1" presStyleIdx="1" presStyleCnt="2"/>
      <dgm:spPr>
        <a:solidFill>
          <a:schemeClr val="bg1">
            <a:lumMod val="85000"/>
          </a:schemeClr>
        </a:solidFill>
      </dgm:spPr>
      <dgm:t>
        <a:bodyPr/>
        <a:lstStyle/>
        <a:p>
          <a:endParaRPr lang="el-GR"/>
        </a:p>
      </dgm:t>
    </dgm:pt>
    <dgm:pt modelId="{7707D372-A41C-4AD5-9FA0-1A369DE48756}" type="pres">
      <dgm:prSet presAssocID="{633C330C-31CA-4536-A7F1-3D66E3814711}" presName="vSp2" presStyleCnt="0"/>
      <dgm:spPr/>
      <dgm:t>
        <a:bodyPr/>
        <a:lstStyle/>
        <a:p>
          <a:endParaRPr lang="el-GR"/>
        </a:p>
      </dgm:t>
    </dgm:pt>
    <dgm:pt modelId="{83AF9F70-BBE5-4EA8-86BA-5980B5A59160}" type="pres">
      <dgm:prSet presAssocID="{633C330C-31CA-4536-A7F1-3D66E3814711}" presName="sibTrans" presStyleCnt="0"/>
      <dgm:spPr/>
      <dgm:t>
        <a:bodyPr/>
        <a:lstStyle/>
        <a:p>
          <a:endParaRPr lang="el-GR"/>
        </a:p>
      </dgm:t>
    </dgm:pt>
    <dgm:pt modelId="{4C46BB52-F862-4DA2-98FD-84F359794B15}" type="pres">
      <dgm:prSet presAssocID="{9B3064A9-1400-44A8-819A-A5F74B5AAD1D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248B2B5-9C3A-46AA-83E9-23D930F7EB73}" type="pres">
      <dgm:prSet presAssocID="{9B3064A9-1400-44A8-819A-A5F74B5AAD1D}" presName="bgRect" presStyleLbl="node1" presStyleIdx="2" presStyleCnt="3"/>
      <dgm:spPr/>
      <dgm:t>
        <a:bodyPr/>
        <a:lstStyle/>
        <a:p>
          <a:endParaRPr lang="el-GR"/>
        </a:p>
      </dgm:t>
    </dgm:pt>
    <dgm:pt modelId="{380EBB07-FD0B-40B7-8642-E37D566A53F0}" type="pres">
      <dgm:prSet presAssocID="{9B3064A9-1400-44A8-819A-A5F74B5AAD1D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7785DDF-639C-48B1-B4ED-23E12B63ED49}" type="pres">
      <dgm:prSet presAssocID="{9B3064A9-1400-44A8-819A-A5F74B5AAD1D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3E39965F-E5A1-42D7-9024-8AB3E93DEC82}" srcId="{82995CFE-3036-4FE5-A1FA-C07B08E8C859}" destId="{E3CED808-97E0-4AE2-AF84-64BFCBC4B9F4}" srcOrd="0" destOrd="0" parTransId="{43B46C63-745F-4A18-B517-A788A386E428}" sibTransId="{07BFD4A2-865A-49E5-A07B-A438906E7D51}"/>
    <dgm:cxn modelId="{A836316D-DA27-43AF-9137-B55E5195CE88}" srcId="{E3CED808-97E0-4AE2-AF84-64BFCBC4B9F4}" destId="{14B12865-69FB-4964-BD28-2C09BC5FEEE5}" srcOrd="0" destOrd="0" parTransId="{E0CD67F2-D7F9-4DB3-937F-770295EBA079}" sibTransId="{273D9D0D-803B-4991-B104-E3235AF07E80}"/>
    <dgm:cxn modelId="{8A130431-FCE5-4980-BCB3-0C0364983850}" type="presOf" srcId="{9B3064A9-1400-44A8-819A-A5F74B5AAD1D}" destId="{3248B2B5-9C3A-46AA-83E9-23D930F7EB73}" srcOrd="0" destOrd="0" presId="urn:microsoft.com/office/officeart/2005/8/layout/hProcess7#3"/>
    <dgm:cxn modelId="{D5EBEBD0-A520-4F3E-8F91-43EB459E43DB}" type="presOf" srcId="{80F8FB2E-F508-4561-AF57-EB16A9E16B96}" destId="{4259FB07-5552-4E46-B243-C6FBC0985BBD}" srcOrd="1" destOrd="0" presId="urn:microsoft.com/office/officeart/2005/8/layout/hProcess7#3"/>
    <dgm:cxn modelId="{709AD0BA-E736-457F-832B-0DC1AD6171FA}" type="presOf" srcId="{14B12865-69FB-4964-BD28-2C09BC5FEEE5}" destId="{6805A99D-4C5F-4DEA-B65A-C0976DDFFAD7}" srcOrd="0" destOrd="0" presId="urn:microsoft.com/office/officeart/2005/8/layout/hProcess7#3"/>
    <dgm:cxn modelId="{12A7D6D7-6650-435D-8240-7BE7924272FC}" srcId="{9B3064A9-1400-44A8-819A-A5F74B5AAD1D}" destId="{25F87B65-A2B8-4029-954C-5D74B7B485C0}" srcOrd="0" destOrd="0" parTransId="{62DBB9AA-A708-4B2D-8530-6CF99D752387}" sibTransId="{75A06963-244A-47B9-888D-2111AE1E3603}"/>
    <dgm:cxn modelId="{6234F0FB-91E4-4951-8645-3664104E0322}" type="presOf" srcId="{80F8FB2E-F508-4561-AF57-EB16A9E16B96}" destId="{8C5E8B35-A3EB-4454-A9C8-CFD6C6F072DA}" srcOrd="0" destOrd="0" presId="urn:microsoft.com/office/officeart/2005/8/layout/hProcess7#3"/>
    <dgm:cxn modelId="{8EDFE195-0C80-4AFE-9D3D-73033C6ACC4D}" srcId="{80F8FB2E-F508-4561-AF57-EB16A9E16B96}" destId="{D8C7062F-7797-4412-B12B-779E5E9EACE2}" srcOrd="0" destOrd="0" parTransId="{18AAD15A-2A73-454A-AE70-BB91F4722173}" sibTransId="{BD09944B-ACB9-492C-BF07-567EEEAB46CC}"/>
    <dgm:cxn modelId="{6DD675E3-0672-4B39-BFA7-B6553F82BBF8}" srcId="{82995CFE-3036-4FE5-A1FA-C07B08E8C859}" destId="{80F8FB2E-F508-4561-AF57-EB16A9E16B96}" srcOrd="1" destOrd="0" parTransId="{8DAE930D-612E-4305-AB0F-62AF39BE3718}" sibTransId="{633C330C-31CA-4536-A7F1-3D66E3814711}"/>
    <dgm:cxn modelId="{D5FF2866-714B-4EDC-9E81-B41BDAA3A220}" type="presOf" srcId="{82995CFE-3036-4FE5-A1FA-C07B08E8C859}" destId="{6A83B5BF-C0CB-4594-9AE7-C8F139A80179}" srcOrd="0" destOrd="0" presId="urn:microsoft.com/office/officeart/2005/8/layout/hProcess7#3"/>
    <dgm:cxn modelId="{B8071E1C-C87D-48A6-AA7C-1F52857F1953}" type="presOf" srcId="{9B3064A9-1400-44A8-819A-A5F74B5AAD1D}" destId="{380EBB07-FD0B-40B7-8642-E37D566A53F0}" srcOrd="1" destOrd="0" presId="urn:microsoft.com/office/officeart/2005/8/layout/hProcess7#3"/>
    <dgm:cxn modelId="{3B189F53-4260-469E-8B83-B4C8F8AFF379}" type="presOf" srcId="{E3CED808-97E0-4AE2-AF84-64BFCBC4B9F4}" destId="{7A66EAA0-C294-43E4-B915-5014BBAE0711}" srcOrd="0" destOrd="0" presId="urn:microsoft.com/office/officeart/2005/8/layout/hProcess7#3"/>
    <dgm:cxn modelId="{30CD536D-2154-4BE5-B56C-6BB37BDD34AB}" type="presOf" srcId="{25F87B65-A2B8-4029-954C-5D74B7B485C0}" destId="{27785DDF-639C-48B1-B4ED-23E12B63ED49}" srcOrd="0" destOrd="0" presId="urn:microsoft.com/office/officeart/2005/8/layout/hProcess7#3"/>
    <dgm:cxn modelId="{49A70EF1-AB3D-477E-9F8A-40B876AF40F7}" type="presOf" srcId="{D8C7062F-7797-4412-B12B-779E5E9EACE2}" destId="{C344B07F-A82C-4766-A60D-D7B16E391BBB}" srcOrd="0" destOrd="0" presId="urn:microsoft.com/office/officeart/2005/8/layout/hProcess7#3"/>
    <dgm:cxn modelId="{0DE44943-4A5F-43B8-8035-6F746076DD4B}" type="presOf" srcId="{E3CED808-97E0-4AE2-AF84-64BFCBC4B9F4}" destId="{A2653744-2E22-4FCF-A446-F81FE16161E6}" srcOrd="1" destOrd="0" presId="urn:microsoft.com/office/officeart/2005/8/layout/hProcess7#3"/>
    <dgm:cxn modelId="{08775F4E-B4EC-4D77-B040-6607D2261642}" srcId="{82995CFE-3036-4FE5-A1FA-C07B08E8C859}" destId="{9B3064A9-1400-44A8-819A-A5F74B5AAD1D}" srcOrd="2" destOrd="0" parTransId="{DD06FE21-14CB-4535-B511-787574BD2915}" sibTransId="{81C20DE6-CF03-48C1-9DC6-B236CA1A5B69}"/>
    <dgm:cxn modelId="{0EDCECC1-EC52-40A3-A64A-D848B3DE4C44}" type="presParOf" srcId="{6A83B5BF-C0CB-4594-9AE7-C8F139A80179}" destId="{7F9E7914-C128-4C51-ACCA-2340ECD9EE4C}" srcOrd="0" destOrd="0" presId="urn:microsoft.com/office/officeart/2005/8/layout/hProcess7#3"/>
    <dgm:cxn modelId="{76E83198-AEB1-4E4C-84D5-C49E2D1C13ED}" type="presParOf" srcId="{7F9E7914-C128-4C51-ACCA-2340ECD9EE4C}" destId="{7A66EAA0-C294-43E4-B915-5014BBAE0711}" srcOrd="0" destOrd="0" presId="urn:microsoft.com/office/officeart/2005/8/layout/hProcess7#3"/>
    <dgm:cxn modelId="{73053F9A-B1DB-4FE3-984F-C136181F7E4A}" type="presParOf" srcId="{7F9E7914-C128-4C51-ACCA-2340ECD9EE4C}" destId="{A2653744-2E22-4FCF-A446-F81FE16161E6}" srcOrd="1" destOrd="0" presId="urn:microsoft.com/office/officeart/2005/8/layout/hProcess7#3"/>
    <dgm:cxn modelId="{573B0BE9-A9DD-454E-BE5B-60FABDB8A9A0}" type="presParOf" srcId="{7F9E7914-C128-4C51-ACCA-2340ECD9EE4C}" destId="{6805A99D-4C5F-4DEA-B65A-C0976DDFFAD7}" srcOrd="2" destOrd="0" presId="urn:microsoft.com/office/officeart/2005/8/layout/hProcess7#3"/>
    <dgm:cxn modelId="{DBCC5008-E4DC-4BCB-89E0-CB157C4E18B0}" type="presParOf" srcId="{6A83B5BF-C0CB-4594-9AE7-C8F139A80179}" destId="{AC047C4D-4FA8-4E9C-B4BF-BB6B771BEC38}" srcOrd="1" destOrd="0" presId="urn:microsoft.com/office/officeart/2005/8/layout/hProcess7#3"/>
    <dgm:cxn modelId="{6D833EF9-187C-4E78-A211-26AE3DD0394A}" type="presParOf" srcId="{6A83B5BF-C0CB-4594-9AE7-C8F139A80179}" destId="{3C177061-4952-42B6-A13A-6FF7D277D64C}" srcOrd="2" destOrd="0" presId="urn:microsoft.com/office/officeart/2005/8/layout/hProcess7#3"/>
    <dgm:cxn modelId="{3F568D1B-0902-4B6A-AFAB-0BD29B5864C6}" type="presParOf" srcId="{3C177061-4952-42B6-A13A-6FF7D277D64C}" destId="{70732947-7FF4-4C68-8769-3185A5E94EDD}" srcOrd="0" destOrd="0" presId="urn:microsoft.com/office/officeart/2005/8/layout/hProcess7#3"/>
    <dgm:cxn modelId="{3B2E5993-CF5E-44E0-9748-8BE23A24A407}" type="presParOf" srcId="{3C177061-4952-42B6-A13A-6FF7D277D64C}" destId="{5F2F629D-1DB6-481C-BD23-7CA283CB47EC}" srcOrd="1" destOrd="0" presId="urn:microsoft.com/office/officeart/2005/8/layout/hProcess7#3"/>
    <dgm:cxn modelId="{81A9F014-2B00-4F85-B8F7-E65265F39D95}" type="presParOf" srcId="{3C177061-4952-42B6-A13A-6FF7D277D64C}" destId="{D2E484DF-8F43-4D27-A9AB-B05FE14DD924}" srcOrd="2" destOrd="0" presId="urn:microsoft.com/office/officeart/2005/8/layout/hProcess7#3"/>
    <dgm:cxn modelId="{4107488F-5BF4-4713-BA8A-13A4EE52A825}" type="presParOf" srcId="{6A83B5BF-C0CB-4594-9AE7-C8F139A80179}" destId="{4972CC4A-1A4E-4849-A555-414B5DD65C1B}" srcOrd="3" destOrd="0" presId="urn:microsoft.com/office/officeart/2005/8/layout/hProcess7#3"/>
    <dgm:cxn modelId="{B8E5C834-E3B2-4BED-A4E2-6E8E0924986B}" type="presParOf" srcId="{6A83B5BF-C0CB-4594-9AE7-C8F139A80179}" destId="{FBFE2B73-B35D-4843-BABE-9128A2D419ED}" srcOrd="4" destOrd="0" presId="urn:microsoft.com/office/officeart/2005/8/layout/hProcess7#3"/>
    <dgm:cxn modelId="{F8EAF889-0DF7-4F28-91B5-BA9F754D6731}" type="presParOf" srcId="{FBFE2B73-B35D-4843-BABE-9128A2D419ED}" destId="{8C5E8B35-A3EB-4454-A9C8-CFD6C6F072DA}" srcOrd="0" destOrd="0" presId="urn:microsoft.com/office/officeart/2005/8/layout/hProcess7#3"/>
    <dgm:cxn modelId="{8B0CD288-67F8-4DB4-9EA5-D62BBB7B10AE}" type="presParOf" srcId="{FBFE2B73-B35D-4843-BABE-9128A2D419ED}" destId="{4259FB07-5552-4E46-B243-C6FBC0985BBD}" srcOrd="1" destOrd="0" presId="urn:microsoft.com/office/officeart/2005/8/layout/hProcess7#3"/>
    <dgm:cxn modelId="{195F1261-8629-4BD7-90AC-2942404766A1}" type="presParOf" srcId="{FBFE2B73-B35D-4843-BABE-9128A2D419ED}" destId="{C344B07F-A82C-4766-A60D-D7B16E391BBB}" srcOrd="2" destOrd="0" presId="urn:microsoft.com/office/officeart/2005/8/layout/hProcess7#3"/>
    <dgm:cxn modelId="{B1DD0498-DEA5-4727-8F97-51F6A0409B1F}" type="presParOf" srcId="{6A83B5BF-C0CB-4594-9AE7-C8F139A80179}" destId="{C1D67FE2-667E-4681-8AA1-74FAE9D820AE}" srcOrd="5" destOrd="0" presId="urn:microsoft.com/office/officeart/2005/8/layout/hProcess7#3"/>
    <dgm:cxn modelId="{ADC52406-4495-43C4-9134-D6D722E6999B}" type="presParOf" srcId="{6A83B5BF-C0CB-4594-9AE7-C8F139A80179}" destId="{098823F8-D443-4E79-B501-65C5F807EEB3}" srcOrd="6" destOrd="0" presId="urn:microsoft.com/office/officeart/2005/8/layout/hProcess7#3"/>
    <dgm:cxn modelId="{295B3AC6-4F2A-49B7-B381-E4730EC6E199}" type="presParOf" srcId="{098823F8-D443-4E79-B501-65C5F807EEB3}" destId="{20FF8AD0-5930-4EE9-BA40-64C57F832EF3}" srcOrd="0" destOrd="0" presId="urn:microsoft.com/office/officeart/2005/8/layout/hProcess7#3"/>
    <dgm:cxn modelId="{3D06159D-FD60-45CC-893D-82ABEE52C264}" type="presParOf" srcId="{098823F8-D443-4E79-B501-65C5F807EEB3}" destId="{5921FDB4-31A4-4397-96EC-502AF8EDD531}" srcOrd="1" destOrd="0" presId="urn:microsoft.com/office/officeart/2005/8/layout/hProcess7#3"/>
    <dgm:cxn modelId="{C746759B-48BD-4CAE-BAAF-BE92448652B7}" type="presParOf" srcId="{098823F8-D443-4E79-B501-65C5F807EEB3}" destId="{7707D372-A41C-4AD5-9FA0-1A369DE48756}" srcOrd="2" destOrd="0" presId="urn:microsoft.com/office/officeart/2005/8/layout/hProcess7#3"/>
    <dgm:cxn modelId="{7DBBF07D-F5C1-40D4-A856-C82EB57EABCB}" type="presParOf" srcId="{6A83B5BF-C0CB-4594-9AE7-C8F139A80179}" destId="{83AF9F70-BBE5-4EA8-86BA-5980B5A59160}" srcOrd="7" destOrd="0" presId="urn:microsoft.com/office/officeart/2005/8/layout/hProcess7#3"/>
    <dgm:cxn modelId="{30EB495A-BAB8-4C4D-A493-448EA7F67427}" type="presParOf" srcId="{6A83B5BF-C0CB-4594-9AE7-C8F139A80179}" destId="{4C46BB52-F862-4DA2-98FD-84F359794B15}" srcOrd="8" destOrd="0" presId="urn:microsoft.com/office/officeart/2005/8/layout/hProcess7#3"/>
    <dgm:cxn modelId="{A0CE7B1F-1721-4187-AC74-0F00FF6BCB7F}" type="presParOf" srcId="{4C46BB52-F862-4DA2-98FD-84F359794B15}" destId="{3248B2B5-9C3A-46AA-83E9-23D930F7EB73}" srcOrd="0" destOrd="0" presId="urn:microsoft.com/office/officeart/2005/8/layout/hProcess7#3"/>
    <dgm:cxn modelId="{CE3CE9E6-30EA-4E87-A0E2-5C52DD6987C8}" type="presParOf" srcId="{4C46BB52-F862-4DA2-98FD-84F359794B15}" destId="{380EBB07-FD0B-40B7-8642-E37D566A53F0}" srcOrd="1" destOrd="0" presId="urn:microsoft.com/office/officeart/2005/8/layout/hProcess7#3"/>
    <dgm:cxn modelId="{B010532D-4568-4BA4-8624-D0ACC8170772}" type="presParOf" srcId="{4C46BB52-F862-4DA2-98FD-84F359794B15}" destId="{27785DDF-639C-48B1-B4ED-23E12B63ED49}" srcOrd="2" destOrd="0" presId="urn:microsoft.com/office/officeart/2005/8/layout/hProcess7#3"/>
  </dgm:cxnLst>
  <dgm:bg/>
  <dgm:whole>
    <a:ln w="15875"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D00CF09-FFFA-4EF2-A6AC-E2C17C52129B}" type="doc">
      <dgm:prSet loTypeId="urn:microsoft.com/office/officeart/2005/8/layout/radial5" loCatId="cycle" qsTypeId="urn:microsoft.com/office/officeart/2005/8/quickstyle/simple1" qsCatId="simple" csTypeId="urn:microsoft.com/office/officeart/2005/8/colors/accent3_1" csCatId="accent3" phldr="1"/>
      <dgm:spPr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</dgm:spPr>
      <dgm:t>
        <a:bodyPr/>
        <a:lstStyle/>
        <a:p>
          <a:endParaRPr lang="el-GR"/>
        </a:p>
      </dgm:t>
    </dgm:pt>
    <dgm:pt modelId="{5F3D1189-3870-4F0F-BBE2-DB623A64A7DA}">
      <dgm:prSet phldrT="[Text]" custT="1"/>
      <dgm:spPr>
        <a:solidFill>
          <a:srgbClr val="0066CC"/>
        </a:solidFill>
        <a:ln w="12700">
          <a:solidFill>
            <a:srgbClr val="0066CC"/>
          </a:solidFill>
        </a:ln>
        <a:effectLst>
          <a:outerShdw blurRad="107950" dist="12700" dir="5400000" algn="ctr">
            <a:srgbClr val="000000"/>
          </a:outerShdw>
        </a:effectLst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pPr algn="ctr"/>
          <a:r>
            <a:rPr lang="el-GR" sz="14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rPr>
            <a:t>Επενδυτική Επιτροπή</a:t>
          </a:r>
          <a:endParaRPr lang="en-US" sz="1400" b="1" dirty="0" smtClean="0">
            <a:solidFill>
              <a:schemeClr val="bg1"/>
            </a:solidFill>
            <a:latin typeface="Calibri" pitchFamily="34" charset="0"/>
            <a:cs typeface="Calibri" pitchFamily="34" charset="0"/>
          </a:endParaRPr>
        </a:p>
        <a:p>
          <a:pPr algn="ctr"/>
          <a:r>
            <a:rPr lang="el-GR" sz="14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rPr>
            <a:t>Διαχείριση Επενδύσεων</a:t>
          </a:r>
        </a:p>
        <a:p>
          <a:pPr algn="ctr"/>
          <a:r>
            <a:rPr lang="el-GR" sz="14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rPr>
            <a:t>Διαχείριση Κινδύνων</a:t>
          </a:r>
          <a:endParaRPr lang="el-GR" sz="1400" b="1" dirty="0">
            <a:solidFill>
              <a:schemeClr val="bg1"/>
            </a:solidFill>
            <a:latin typeface="Calibri" pitchFamily="34" charset="0"/>
            <a:cs typeface="Calibri" pitchFamily="34" charset="0"/>
          </a:endParaRPr>
        </a:p>
      </dgm:t>
    </dgm:pt>
    <dgm:pt modelId="{2797D41B-CC9D-492A-8F51-B546EC4C4901}" type="parTrans" cxnId="{1C02C2F4-97A6-4B9F-8559-08923E3F1EE1}">
      <dgm:prSet/>
      <dgm:spPr/>
      <dgm:t>
        <a:bodyPr/>
        <a:lstStyle/>
        <a:p>
          <a:endParaRPr lang="el-GR"/>
        </a:p>
      </dgm:t>
    </dgm:pt>
    <dgm:pt modelId="{D45DFBC0-8BF2-435A-8D6C-79FE45E2F064}" type="sibTrans" cxnId="{1C02C2F4-97A6-4B9F-8559-08923E3F1EE1}">
      <dgm:prSet/>
      <dgm:spPr/>
      <dgm:t>
        <a:bodyPr/>
        <a:lstStyle/>
        <a:p>
          <a:endParaRPr lang="el-GR"/>
        </a:p>
      </dgm:t>
    </dgm:pt>
    <dgm:pt modelId="{618B312A-B7EA-439C-AAFD-A63C9DCB195A}">
      <dgm:prSet phldrT="[Text]" custT="1"/>
      <dgm:spPr>
        <a:solidFill>
          <a:srgbClr val="EAF0F6"/>
        </a:solidFill>
        <a:ln w="12700"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p3d>
          <a:bevelT w="190500" h="38100"/>
        </a:sp3d>
      </dgm:spPr>
      <dgm:t>
        <a:bodyPr/>
        <a:lstStyle/>
        <a:p>
          <a:r>
            <a:rPr lang="en-US" sz="1400" b="1" dirty="0" smtClean="0">
              <a:latin typeface="Calibri" pitchFamily="34" charset="0"/>
              <a:cs typeface="Calibri" pitchFamily="34" charset="0"/>
            </a:rPr>
            <a:t>Front </a:t>
          </a:r>
          <a:r>
            <a:rPr lang="el-GR" sz="1400" b="1" dirty="0" smtClean="0">
              <a:latin typeface="Calibri" pitchFamily="34" charset="0"/>
              <a:cs typeface="Calibri" pitchFamily="34" charset="0"/>
            </a:rPr>
            <a:t>Σύστημα Διαχείρισης εντολών</a:t>
          </a:r>
          <a:r>
            <a:rPr lang="en-US" sz="1200" b="0" dirty="0" smtClean="0">
              <a:latin typeface="Calibri" pitchFamily="34" charset="0"/>
              <a:cs typeface="Calibri" pitchFamily="34" charset="0"/>
            </a:rPr>
            <a:t>- </a:t>
          </a:r>
          <a:r>
            <a:rPr lang="el-GR" sz="1200" b="0" dirty="0" smtClean="0">
              <a:latin typeface="Calibri" pitchFamily="34" charset="0"/>
              <a:cs typeface="Calibri" pitchFamily="34" charset="0"/>
            </a:rPr>
            <a:t>Καταγραφή εντολών</a:t>
          </a:r>
          <a:br>
            <a:rPr lang="el-GR" sz="1200" b="0" dirty="0" smtClean="0">
              <a:latin typeface="Calibri" pitchFamily="34" charset="0"/>
              <a:cs typeface="Calibri" pitchFamily="34" charset="0"/>
            </a:rPr>
          </a:br>
          <a:r>
            <a:rPr lang="en-US" sz="1200" b="0" dirty="0" smtClean="0">
              <a:latin typeface="Calibri" pitchFamily="34" charset="0"/>
              <a:cs typeface="Calibri" pitchFamily="34" charset="0"/>
            </a:rPr>
            <a:t>- </a:t>
          </a:r>
          <a:r>
            <a:rPr lang="el-GR" sz="1200" b="0" dirty="0" smtClean="0">
              <a:latin typeface="Calibri" pitchFamily="34" charset="0"/>
              <a:cs typeface="Calibri" pitchFamily="34" charset="0"/>
            </a:rPr>
            <a:t>Παρακολούθηση εντολών</a:t>
          </a:r>
          <a:br>
            <a:rPr lang="el-GR" sz="1200" b="0" dirty="0" smtClean="0">
              <a:latin typeface="Calibri" pitchFamily="34" charset="0"/>
              <a:cs typeface="Calibri" pitchFamily="34" charset="0"/>
            </a:rPr>
          </a:br>
          <a:r>
            <a:rPr lang="el-GR" sz="1200" b="0" dirty="0" smtClean="0">
              <a:latin typeface="Calibri" pitchFamily="34" charset="0"/>
              <a:cs typeface="Calibri" pitchFamily="34" charset="0"/>
            </a:rPr>
            <a:t>-</a:t>
          </a:r>
          <a:r>
            <a:rPr lang="en-US" sz="1200" b="0" dirty="0" smtClean="0">
              <a:latin typeface="Calibri" pitchFamily="34" charset="0"/>
              <a:cs typeface="Calibri" pitchFamily="34" charset="0"/>
            </a:rPr>
            <a:t> </a:t>
          </a:r>
          <a:r>
            <a:rPr lang="el-GR" sz="1200" b="0" dirty="0" smtClean="0">
              <a:latin typeface="Calibri" pitchFamily="34" charset="0"/>
              <a:cs typeface="Calibri" pitchFamily="34" charset="0"/>
            </a:rPr>
            <a:t>Οριστικοποίηση εντολών</a:t>
          </a:r>
          <a:r>
            <a:rPr lang="en-US" sz="1200" b="0" dirty="0" smtClean="0">
              <a:latin typeface="Calibri" pitchFamily="34" charset="0"/>
              <a:cs typeface="Calibri" pitchFamily="34" charset="0"/>
            </a:rPr>
            <a:t/>
          </a:r>
          <a:br>
            <a:rPr lang="en-US" sz="1200" b="0" dirty="0" smtClean="0">
              <a:latin typeface="Calibri" pitchFamily="34" charset="0"/>
              <a:cs typeface="Calibri" pitchFamily="34" charset="0"/>
            </a:rPr>
          </a:br>
          <a:r>
            <a:rPr lang="el-GR" sz="1200" b="0" dirty="0" smtClean="0">
              <a:latin typeface="Calibri" pitchFamily="34" charset="0"/>
              <a:cs typeface="Calibri" pitchFamily="34" charset="0"/>
            </a:rPr>
            <a:t>- </a:t>
          </a:r>
          <a:r>
            <a:rPr lang="en-US" sz="1200" b="0" dirty="0" smtClean="0">
              <a:latin typeface="Calibri" pitchFamily="34" charset="0"/>
              <a:cs typeface="Calibri" pitchFamily="34" charset="0"/>
            </a:rPr>
            <a:t>Portfolio Rebalancing</a:t>
          </a:r>
          <a:r>
            <a:rPr lang="el-GR" sz="1200" b="0" dirty="0" smtClean="0">
              <a:latin typeface="Calibri" pitchFamily="34" charset="0"/>
              <a:cs typeface="Calibri" pitchFamily="34" charset="0"/>
            </a:rPr>
            <a:t/>
          </a:r>
          <a:br>
            <a:rPr lang="el-GR" sz="1200" b="0" dirty="0" smtClean="0">
              <a:latin typeface="Calibri" pitchFamily="34" charset="0"/>
              <a:cs typeface="Calibri" pitchFamily="34" charset="0"/>
            </a:rPr>
          </a:br>
          <a:r>
            <a:rPr lang="el-GR" sz="1200" b="0" dirty="0" smtClean="0">
              <a:latin typeface="Calibri" pitchFamily="34" charset="0"/>
              <a:cs typeface="Calibri" pitchFamily="34" charset="0"/>
            </a:rPr>
            <a:t>-</a:t>
          </a:r>
          <a:r>
            <a:rPr lang="en-US" sz="1200" b="0" dirty="0" smtClean="0">
              <a:latin typeface="Calibri" pitchFamily="34" charset="0"/>
              <a:cs typeface="Calibri" pitchFamily="34" charset="0"/>
            </a:rPr>
            <a:t> </a:t>
          </a:r>
          <a:r>
            <a:rPr lang="el-GR" sz="1200" b="0" dirty="0" smtClean="0">
              <a:latin typeface="Calibri" pitchFamily="34" charset="0"/>
              <a:cs typeface="Calibri" pitchFamily="34" charset="0"/>
            </a:rPr>
            <a:t>Έλεγχος κανονιστικών ορίων</a:t>
          </a:r>
        </a:p>
      </dgm:t>
    </dgm:pt>
    <dgm:pt modelId="{FC5E753B-34EB-42BE-A096-7E502F88EC19}" type="parTrans" cxnId="{8A0340DE-233A-44D2-9754-4E8B6300E4CD}">
      <dgm:prSet/>
      <dgm:spPr>
        <a:solidFill>
          <a:schemeClr val="bg1">
            <a:lumMod val="65000"/>
          </a:schemeClr>
        </a:solidFill>
        <a:ln>
          <a:noFill/>
        </a:ln>
        <a:effectLst>
          <a:outerShdw blurRad="107950" dist="12700" dir="5400000" algn="ctr">
            <a:srgbClr val="000000"/>
          </a:outerShdw>
        </a:effectLst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endParaRPr lang="el-GR"/>
        </a:p>
      </dgm:t>
    </dgm:pt>
    <dgm:pt modelId="{A33DD638-E2BA-4FD0-AE11-D90EDE765E28}" type="sibTrans" cxnId="{8A0340DE-233A-44D2-9754-4E8B6300E4CD}">
      <dgm:prSet/>
      <dgm:spPr/>
      <dgm:t>
        <a:bodyPr/>
        <a:lstStyle/>
        <a:p>
          <a:endParaRPr lang="el-GR"/>
        </a:p>
      </dgm:t>
    </dgm:pt>
    <dgm:pt modelId="{085E5443-5AB1-4BAA-9333-EC629B65FB52}">
      <dgm:prSet phldrT="[Text]" custT="1"/>
      <dgm:spPr>
        <a:solidFill>
          <a:srgbClr val="EAF0F6"/>
        </a:solidFill>
        <a:ln w="12700"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l-GR" sz="1400" b="1" dirty="0" smtClean="0">
              <a:latin typeface="Calibri" pitchFamily="34" charset="0"/>
              <a:cs typeface="Calibri" pitchFamily="34" charset="0"/>
            </a:rPr>
            <a:t>Σύστημα </a:t>
          </a:r>
          <a:r>
            <a:rPr lang="en-US" sz="1400" b="1" dirty="0" smtClean="0">
              <a:latin typeface="Calibri" pitchFamily="34" charset="0"/>
              <a:cs typeface="Calibri" pitchFamily="34" charset="0"/>
            </a:rPr>
            <a:t>Middle Office</a:t>
          </a:r>
          <a:br>
            <a:rPr lang="en-US" sz="1400" b="1" dirty="0" smtClean="0">
              <a:latin typeface="Calibri" pitchFamily="34" charset="0"/>
              <a:cs typeface="Calibri" pitchFamily="34" charset="0"/>
            </a:rPr>
          </a:br>
          <a:r>
            <a:rPr lang="el-GR" sz="1200" b="0" dirty="0" smtClean="0">
              <a:latin typeface="Calibri" pitchFamily="34" charset="0"/>
              <a:cs typeface="Calibri" pitchFamily="34" charset="0"/>
            </a:rPr>
            <a:t>-</a:t>
          </a:r>
          <a:r>
            <a:rPr lang="en-US" sz="1200" b="0" dirty="0" smtClean="0">
              <a:latin typeface="Calibri" pitchFamily="34" charset="0"/>
              <a:cs typeface="Calibri" pitchFamily="34" charset="0"/>
            </a:rPr>
            <a:t> </a:t>
          </a:r>
          <a:r>
            <a:rPr lang="el-GR" sz="1200" b="0" dirty="0" smtClean="0">
              <a:latin typeface="Calibri" pitchFamily="34" charset="0"/>
              <a:cs typeface="Calibri" pitchFamily="34" charset="0"/>
            </a:rPr>
            <a:t>Αποτιμήσεις</a:t>
          </a:r>
          <a:br>
            <a:rPr lang="el-GR" sz="1200" b="0" dirty="0" smtClean="0">
              <a:latin typeface="Calibri" pitchFamily="34" charset="0"/>
              <a:cs typeface="Calibri" pitchFamily="34" charset="0"/>
            </a:rPr>
          </a:br>
          <a:r>
            <a:rPr lang="el-GR" sz="1200" b="0" dirty="0" smtClean="0">
              <a:latin typeface="Calibri" pitchFamily="34" charset="0"/>
              <a:cs typeface="Calibri" pitchFamily="34" charset="0"/>
            </a:rPr>
            <a:t>-</a:t>
          </a:r>
          <a:r>
            <a:rPr lang="en-US" sz="1200" b="0" dirty="0" smtClean="0">
              <a:latin typeface="Calibri" pitchFamily="34" charset="0"/>
              <a:cs typeface="Calibri" pitchFamily="34" charset="0"/>
            </a:rPr>
            <a:t> Customized </a:t>
          </a:r>
          <a:r>
            <a:rPr lang="el-GR" sz="1200" b="0" dirty="0" smtClean="0">
              <a:latin typeface="Calibri" pitchFamily="34" charset="0"/>
              <a:cs typeface="Calibri" pitchFamily="34" charset="0"/>
            </a:rPr>
            <a:t>Αναφορές</a:t>
          </a:r>
          <a:br>
            <a:rPr lang="el-GR" sz="1200" b="0" dirty="0" smtClean="0">
              <a:latin typeface="Calibri" pitchFamily="34" charset="0"/>
              <a:cs typeface="Calibri" pitchFamily="34" charset="0"/>
            </a:rPr>
          </a:br>
          <a:r>
            <a:rPr lang="el-GR" sz="1200" b="0" dirty="0" smtClean="0">
              <a:latin typeface="Calibri" pitchFamily="34" charset="0"/>
              <a:cs typeface="Calibri" pitchFamily="34" charset="0"/>
            </a:rPr>
            <a:t>-</a:t>
          </a:r>
          <a:r>
            <a:rPr lang="en-US" sz="1200" b="0" dirty="0" smtClean="0">
              <a:latin typeface="Calibri" pitchFamily="34" charset="0"/>
              <a:cs typeface="Calibri" pitchFamily="34" charset="0"/>
            </a:rPr>
            <a:t> Reports </a:t>
          </a:r>
          <a:r>
            <a:rPr lang="el-GR" sz="1200" b="0" dirty="0" smtClean="0">
              <a:latin typeface="Calibri" pitchFamily="34" charset="0"/>
              <a:cs typeface="Calibri" pitchFamily="34" charset="0"/>
            </a:rPr>
            <a:t/>
          </a:r>
          <a:br>
            <a:rPr lang="el-GR" sz="1200" b="0" dirty="0" smtClean="0">
              <a:latin typeface="Calibri" pitchFamily="34" charset="0"/>
              <a:cs typeface="Calibri" pitchFamily="34" charset="0"/>
            </a:rPr>
          </a:br>
          <a:r>
            <a:rPr lang="el-GR" sz="1200" b="0" dirty="0" smtClean="0">
              <a:latin typeface="Calibri" pitchFamily="34" charset="0"/>
              <a:cs typeface="Calibri" pitchFamily="34" charset="0"/>
            </a:rPr>
            <a:t>-Ιστορικότητα</a:t>
          </a:r>
        </a:p>
      </dgm:t>
    </dgm:pt>
    <dgm:pt modelId="{6619F6A7-8D1C-48C3-A305-82E5D24B9527}" type="parTrans" cxnId="{F70D333F-76FE-450B-B590-E4815CF68FFE}">
      <dgm:prSet/>
      <dgm:spPr>
        <a:solidFill>
          <a:schemeClr val="bg1">
            <a:lumMod val="65000"/>
          </a:schemeClr>
        </a:solidFill>
        <a:ln>
          <a:noFill/>
        </a:ln>
        <a:effectLst>
          <a:outerShdw blurRad="107950" dist="12700" dir="5400000" algn="ctr">
            <a:srgbClr val="000000"/>
          </a:outerShdw>
        </a:effectLst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endParaRPr lang="el-GR"/>
        </a:p>
      </dgm:t>
    </dgm:pt>
    <dgm:pt modelId="{5A87D517-0663-4D9B-9DD3-FF9A12AD6CCC}" type="sibTrans" cxnId="{F70D333F-76FE-450B-B590-E4815CF68FFE}">
      <dgm:prSet/>
      <dgm:spPr/>
      <dgm:t>
        <a:bodyPr/>
        <a:lstStyle/>
        <a:p>
          <a:endParaRPr lang="el-GR"/>
        </a:p>
      </dgm:t>
    </dgm:pt>
    <dgm:pt modelId="{0AD11918-1AE6-469C-9186-4358FAB1B09D}">
      <dgm:prSet phldrT="[Text]" custT="1"/>
      <dgm:spPr>
        <a:solidFill>
          <a:srgbClr val="EAF0F6"/>
        </a:solidFill>
        <a:ln w="12700"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p3d>
          <a:bevelT w="190500" h="38100"/>
        </a:sp3d>
      </dgm:spPr>
      <dgm:t>
        <a:bodyPr/>
        <a:lstStyle/>
        <a:p>
          <a:endParaRPr lang="en-US" sz="1400" b="1" dirty="0" smtClean="0">
            <a:latin typeface="Calibri" pitchFamily="34" charset="0"/>
            <a:cs typeface="Calibri" pitchFamily="34" charset="0"/>
          </a:endParaRPr>
        </a:p>
        <a:p>
          <a:r>
            <a:rPr lang="en-US" sz="1400" b="1" dirty="0" smtClean="0">
              <a:latin typeface="Calibri" pitchFamily="34" charset="0"/>
              <a:cs typeface="Calibri" pitchFamily="34" charset="0"/>
            </a:rPr>
            <a:t>Risk Model System</a:t>
          </a:r>
          <a:r>
            <a:rPr lang="el-GR" sz="1200" b="1" dirty="0" smtClean="0">
              <a:latin typeface="Calibri" pitchFamily="34" charset="0"/>
              <a:cs typeface="Calibri" pitchFamily="34" charset="0"/>
            </a:rPr>
            <a:t/>
          </a:r>
          <a:br>
            <a:rPr lang="el-GR" sz="1200" b="1" dirty="0" smtClean="0">
              <a:latin typeface="Calibri" pitchFamily="34" charset="0"/>
              <a:cs typeface="Calibri" pitchFamily="34" charset="0"/>
            </a:rPr>
          </a:br>
          <a:r>
            <a:rPr lang="el-GR" sz="1200" b="0" dirty="0" smtClean="0">
              <a:latin typeface="Calibri" pitchFamily="34" charset="0"/>
              <a:cs typeface="Calibri" pitchFamily="34" charset="0"/>
            </a:rPr>
            <a:t>-Μέτρηση κινδύνου χαρτοφυλακίων</a:t>
          </a:r>
          <a:br>
            <a:rPr lang="el-GR" sz="1200" b="0" dirty="0" smtClean="0">
              <a:latin typeface="Calibri" pitchFamily="34" charset="0"/>
              <a:cs typeface="Calibri" pitchFamily="34" charset="0"/>
            </a:rPr>
          </a:br>
          <a:r>
            <a:rPr lang="el-GR" sz="1200" b="0" dirty="0" smtClean="0">
              <a:latin typeface="Calibri" pitchFamily="34" charset="0"/>
              <a:cs typeface="Calibri" pitchFamily="34" charset="0"/>
            </a:rPr>
            <a:t>-Έλεγχος επενδυτικών ορίων</a:t>
          </a:r>
          <a:br>
            <a:rPr lang="el-GR" sz="1200" b="0" dirty="0" smtClean="0">
              <a:latin typeface="Calibri" pitchFamily="34" charset="0"/>
              <a:cs typeface="Calibri" pitchFamily="34" charset="0"/>
            </a:rPr>
          </a:br>
          <a:r>
            <a:rPr lang="el-GR" sz="1200" b="0" dirty="0" smtClean="0">
              <a:latin typeface="Calibri" pitchFamily="34" charset="0"/>
              <a:cs typeface="Calibri" pitchFamily="34" charset="0"/>
            </a:rPr>
            <a:t>-</a:t>
          </a:r>
          <a:r>
            <a:rPr lang="en-US" sz="1200" b="0" dirty="0" smtClean="0">
              <a:latin typeface="Calibri" pitchFamily="34" charset="0"/>
              <a:cs typeface="Calibri" pitchFamily="34" charset="0"/>
            </a:rPr>
            <a:t>Performance Attribution</a:t>
          </a:r>
          <a:br>
            <a:rPr lang="en-US" sz="1200" b="0" dirty="0" smtClean="0">
              <a:latin typeface="Calibri" pitchFamily="34" charset="0"/>
              <a:cs typeface="Calibri" pitchFamily="34" charset="0"/>
            </a:rPr>
          </a:br>
          <a:r>
            <a:rPr lang="en-US" sz="1200" b="0" dirty="0" smtClean="0">
              <a:latin typeface="Calibri" pitchFamily="34" charset="0"/>
              <a:cs typeface="Calibri" pitchFamily="34" charset="0"/>
            </a:rPr>
            <a:t>-Optimization</a:t>
          </a:r>
          <a:br>
            <a:rPr lang="en-US" sz="1200" b="0" dirty="0" smtClean="0">
              <a:latin typeface="Calibri" pitchFamily="34" charset="0"/>
              <a:cs typeface="Calibri" pitchFamily="34" charset="0"/>
            </a:rPr>
          </a:br>
          <a:endParaRPr lang="en-US" sz="1200" b="0" dirty="0" smtClean="0">
            <a:latin typeface="Calibri" pitchFamily="34" charset="0"/>
            <a:cs typeface="Calibri" pitchFamily="34" charset="0"/>
          </a:endParaRPr>
        </a:p>
      </dgm:t>
    </dgm:pt>
    <dgm:pt modelId="{A83C699B-1CD2-47CE-95E1-974056C287E9}" type="parTrans" cxnId="{3866A8E3-83E9-4E97-A72F-496511B842D3}">
      <dgm:prSet/>
      <dgm:spPr>
        <a:solidFill>
          <a:schemeClr val="bg1">
            <a:lumMod val="65000"/>
          </a:schemeClr>
        </a:solidFill>
        <a:ln>
          <a:noFill/>
        </a:ln>
        <a:effectLst>
          <a:outerShdw blurRad="107950" dist="12700" dir="5400000" algn="ctr">
            <a:srgbClr val="000000"/>
          </a:outerShdw>
        </a:effectLst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endParaRPr lang="el-GR"/>
        </a:p>
      </dgm:t>
    </dgm:pt>
    <dgm:pt modelId="{3651527D-BA0B-4DBC-9931-070249B434E6}" type="sibTrans" cxnId="{3866A8E3-83E9-4E97-A72F-496511B842D3}">
      <dgm:prSet/>
      <dgm:spPr/>
      <dgm:t>
        <a:bodyPr/>
        <a:lstStyle/>
        <a:p>
          <a:endParaRPr lang="el-GR"/>
        </a:p>
      </dgm:t>
    </dgm:pt>
    <dgm:pt modelId="{3A90F40A-F2BB-4F84-8640-172E2297300D}">
      <dgm:prSet phldrT="[Text]" custT="1"/>
      <dgm:spPr>
        <a:solidFill>
          <a:srgbClr val="EAF0F6"/>
        </a:solidFill>
        <a:ln w="12700"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p3d>
          <a:bevelT w="190500" h="38100"/>
        </a:sp3d>
      </dgm:spPr>
      <dgm:t>
        <a:bodyPr/>
        <a:lstStyle/>
        <a:p>
          <a:r>
            <a:rPr lang="el-GR" sz="1400" b="1" dirty="0" smtClean="0">
              <a:latin typeface="Calibri" pitchFamily="34" charset="0"/>
              <a:cs typeface="Calibri" pitchFamily="34" charset="0"/>
            </a:rPr>
            <a:t>Πληροφοριακό Σύστημα</a:t>
          </a:r>
        </a:p>
      </dgm:t>
    </dgm:pt>
    <dgm:pt modelId="{7FCF30E4-AF32-46C5-A503-FFBDEC9C323E}" type="parTrans" cxnId="{58F7DCE0-AA57-4D4D-8AC2-02882E278C69}">
      <dgm:prSet/>
      <dgm:spPr>
        <a:solidFill>
          <a:schemeClr val="bg1">
            <a:lumMod val="65000"/>
          </a:schemeClr>
        </a:solidFill>
        <a:ln>
          <a:noFill/>
        </a:ln>
        <a:effectLst>
          <a:outerShdw blurRad="107950" dist="12700" dir="5400000" algn="ctr">
            <a:srgbClr val="000000"/>
          </a:outerShdw>
        </a:effectLst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endParaRPr lang="el-GR"/>
        </a:p>
      </dgm:t>
    </dgm:pt>
    <dgm:pt modelId="{099599C6-3CA1-4861-8036-800E1ADE6A35}" type="sibTrans" cxnId="{58F7DCE0-AA57-4D4D-8AC2-02882E278C69}">
      <dgm:prSet/>
      <dgm:spPr/>
      <dgm:t>
        <a:bodyPr/>
        <a:lstStyle/>
        <a:p>
          <a:endParaRPr lang="el-GR"/>
        </a:p>
      </dgm:t>
    </dgm:pt>
    <dgm:pt modelId="{3C97809F-C76B-45A0-9C00-E8B04E94898D}" type="pres">
      <dgm:prSet presAssocID="{CD00CF09-FFFA-4EF2-A6AC-E2C17C52129B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FD28E98D-B1E5-4E38-9121-32B0CF25EB14}" type="pres">
      <dgm:prSet presAssocID="{5F3D1189-3870-4F0F-BBE2-DB623A64A7DA}" presName="centerShape" presStyleLbl="node0" presStyleIdx="0" presStyleCnt="1" custScaleX="229531" custScaleY="118479" custLinFactNeighborX="-641" custLinFactNeighborY="1878"/>
      <dgm:spPr/>
      <dgm:t>
        <a:bodyPr/>
        <a:lstStyle/>
        <a:p>
          <a:endParaRPr lang="el-GR"/>
        </a:p>
      </dgm:t>
    </dgm:pt>
    <dgm:pt modelId="{8CFFF6A5-4261-4265-9515-7B439C4F4A27}" type="pres">
      <dgm:prSet presAssocID="{FC5E753B-34EB-42BE-A096-7E502F88EC19}" presName="parTrans" presStyleLbl="sibTrans2D1" presStyleIdx="0" presStyleCnt="4" custScaleX="159877"/>
      <dgm:spPr/>
      <dgm:t>
        <a:bodyPr/>
        <a:lstStyle/>
        <a:p>
          <a:endParaRPr lang="el-GR"/>
        </a:p>
      </dgm:t>
    </dgm:pt>
    <dgm:pt modelId="{1D3A69DB-158A-43EC-AAA4-820275964D22}" type="pres">
      <dgm:prSet presAssocID="{FC5E753B-34EB-42BE-A096-7E502F88EC19}" presName="connectorText" presStyleLbl="sibTrans2D1" presStyleIdx="0" presStyleCnt="4"/>
      <dgm:spPr/>
      <dgm:t>
        <a:bodyPr/>
        <a:lstStyle/>
        <a:p>
          <a:endParaRPr lang="el-GR"/>
        </a:p>
      </dgm:t>
    </dgm:pt>
    <dgm:pt modelId="{340021BE-2AE6-4D65-B706-12D3B10DBDA5}" type="pres">
      <dgm:prSet presAssocID="{618B312A-B7EA-439C-AAFD-A63C9DCB195A}" presName="node" presStyleLbl="node1" presStyleIdx="0" presStyleCnt="4" custScaleX="197900" custScaleY="10787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FB411C9-0884-4DD0-9E0C-FA3A0887245C}" type="pres">
      <dgm:prSet presAssocID="{6619F6A7-8D1C-48C3-A305-82E5D24B9527}" presName="parTrans" presStyleLbl="sibTrans2D1" presStyleIdx="1" presStyleCnt="4"/>
      <dgm:spPr/>
      <dgm:t>
        <a:bodyPr/>
        <a:lstStyle/>
        <a:p>
          <a:endParaRPr lang="el-GR"/>
        </a:p>
      </dgm:t>
    </dgm:pt>
    <dgm:pt modelId="{35439554-F2EA-49BF-80B0-2F3038F62404}" type="pres">
      <dgm:prSet presAssocID="{6619F6A7-8D1C-48C3-A305-82E5D24B9527}" presName="connectorText" presStyleLbl="sibTrans2D1" presStyleIdx="1" presStyleCnt="4"/>
      <dgm:spPr/>
      <dgm:t>
        <a:bodyPr/>
        <a:lstStyle/>
        <a:p>
          <a:endParaRPr lang="el-GR"/>
        </a:p>
      </dgm:t>
    </dgm:pt>
    <dgm:pt modelId="{1F832BB1-B22B-4ED9-A80C-63DB27580147}" type="pres">
      <dgm:prSet presAssocID="{085E5443-5AB1-4BAA-9333-EC629B65FB52}" presName="node" presStyleLbl="node1" presStyleIdx="1" presStyleCnt="4" custScaleX="147178" custScaleY="130280" custRadScaleRad="15650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A6C0C55-3EAA-4F96-BAB9-5EA0B93D7D6F}" type="pres">
      <dgm:prSet presAssocID="{A83C699B-1CD2-47CE-95E1-974056C287E9}" presName="parTrans" presStyleLbl="sibTrans2D1" presStyleIdx="2" presStyleCnt="4" custScaleX="140431"/>
      <dgm:spPr/>
      <dgm:t>
        <a:bodyPr/>
        <a:lstStyle/>
        <a:p>
          <a:endParaRPr lang="el-GR"/>
        </a:p>
      </dgm:t>
    </dgm:pt>
    <dgm:pt modelId="{EDE9EBC3-D49A-459C-914A-46D6F2DB7D44}" type="pres">
      <dgm:prSet presAssocID="{A83C699B-1CD2-47CE-95E1-974056C287E9}" presName="connectorText" presStyleLbl="sibTrans2D1" presStyleIdx="2" presStyleCnt="4"/>
      <dgm:spPr/>
      <dgm:t>
        <a:bodyPr/>
        <a:lstStyle/>
        <a:p>
          <a:endParaRPr lang="el-GR"/>
        </a:p>
      </dgm:t>
    </dgm:pt>
    <dgm:pt modelId="{EC2BAB63-9AC1-4350-8073-990958575DDB}" type="pres">
      <dgm:prSet presAssocID="{0AD11918-1AE6-469C-9186-4358FAB1B09D}" presName="node" presStyleLbl="node1" presStyleIdx="2" presStyleCnt="4" custScaleX="199914" custScaleY="107870" custRadScaleRad="107577" custRadScaleInc="5261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0B9C4F6-90A6-4373-912F-A6C9AA629BB8}" type="pres">
      <dgm:prSet presAssocID="{7FCF30E4-AF32-46C5-A503-FFBDEC9C323E}" presName="parTrans" presStyleLbl="sibTrans2D1" presStyleIdx="3" presStyleCnt="4"/>
      <dgm:spPr/>
      <dgm:t>
        <a:bodyPr/>
        <a:lstStyle/>
        <a:p>
          <a:endParaRPr lang="el-GR"/>
        </a:p>
      </dgm:t>
    </dgm:pt>
    <dgm:pt modelId="{26337EF4-4DDD-4CC7-B5D2-7B64B6A942D5}" type="pres">
      <dgm:prSet presAssocID="{7FCF30E4-AF32-46C5-A503-FFBDEC9C323E}" presName="connectorText" presStyleLbl="sibTrans2D1" presStyleIdx="3" presStyleCnt="4"/>
      <dgm:spPr/>
      <dgm:t>
        <a:bodyPr/>
        <a:lstStyle/>
        <a:p>
          <a:endParaRPr lang="el-GR"/>
        </a:p>
      </dgm:t>
    </dgm:pt>
    <dgm:pt modelId="{BF88E07A-5792-4EEB-A014-A084F37DD476}" type="pres">
      <dgm:prSet presAssocID="{3A90F40A-F2BB-4F84-8640-172E2297300D}" presName="node" presStyleLbl="node1" presStyleIdx="3" presStyleCnt="4" custScaleX="147178" custScaleY="130280" custRadScaleRad="153111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C7E9B54F-1B91-4DC4-BDFA-15E74D5662AB}" type="presOf" srcId="{0AD11918-1AE6-469C-9186-4358FAB1B09D}" destId="{EC2BAB63-9AC1-4350-8073-990958575DDB}" srcOrd="0" destOrd="0" presId="urn:microsoft.com/office/officeart/2005/8/layout/radial5"/>
    <dgm:cxn modelId="{C7164BC6-0096-4A16-970B-8FB7C38DCA1C}" type="presOf" srcId="{7FCF30E4-AF32-46C5-A503-FFBDEC9C323E}" destId="{26337EF4-4DDD-4CC7-B5D2-7B64B6A942D5}" srcOrd="1" destOrd="0" presId="urn:microsoft.com/office/officeart/2005/8/layout/radial5"/>
    <dgm:cxn modelId="{7574588A-04D9-4191-BB98-CD3D805618DE}" type="presOf" srcId="{6619F6A7-8D1C-48C3-A305-82E5D24B9527}" destId="{EFB411C9-0884-4DD0-9E0C-FA3A0887245C}" srcOrd="0" destOrd="0" presId="urn:microsoft.com/office/officeart/2005/8/layout/radial5"/>
    <dgm:cxn modelId="{57309F0F-520C-47BD-AAE6-FA817402C16F}" type="presOf" srcId="{7FCF30E4-AF32-46C5-A503-FFBDEC9C323E}" destId="{A0B9C4F6-90A6-4373-912F-A6C9AA629BB8}" srcOrd="0" destOrd="0" presId="urn:microsoft.com/office/officeart/2005/8/layout/radial5"/>
    <dgm:cxn modelId="{D89D03AD-FB65-4E7C-94AC-0BE8B847171E}" type="presOf" srcId="{618B312A-B7EA-439C-AAFD-A63C9DCB195A}" destId="{340021BE-2AE6-4D65-B706-12D3B10DBDA5}" srcOrd="0" destOrd="0" presId="urn:microsoft.com/office/officeart/2005/8/layout/radial5"/>
    <dgm:cxn modelId="{86A1ADE6-CCDA-4EE5-B603-61FF356D622A}" type="presOf" srcId="{5F3D1189-3870-4F0F-BBE2-DB623A64A7DA}" destId="{FD28E98D-B1E5-4E38-9121-32B0CF25EB14}" srcOrd="0" destOrd="0" presId="urn:microsoft.com/office/officeart/2005/8/layout/radial5"/>
    <dgm:cxn modelId="{F70D333F-76FE-450B-B590-E4815CF68FFE}" srcId="{5F3D1189-3870-4F0F-BBE2-DB623A64A7DA}" destId="{085E5443-5AB1-4BAA-9333-EC629B65FB52}" srcOrd="1" destOrd="0" parTransId="{6619F6A7-8D1C-48C3-A305-82E5D24B9527}" sibTransId="{5A87D517-0663-4D9B-9DD3-FF9A12AD6CCC}"/>
    <dgm:cxn modelId="{1EF232FA-7DD2-4784-A660-253E4D891944}" type="presOf" srcId="{FC5E753B-34EB-42BE-A096-7E502F88EC19}" destId="{8CFFF6A5-4261-4265-9515-7B439C4F4A27}" srcOrd="0" destOrd="0" presId="urn:microsoft.com/office/officeart/2005/8/layout/radial5"/>
    <dgm:cxn modelId="{570C09A8-ACFE-4628-AF86-6233DF54E51B}" type="presOf" srcId="{CD00CF09-FFFA-4EF2-A6AC-E2C17C52129B}" destId="{3C97809F-C76B-45A0-9C00-E8B04E94898D}" srcOrd="0" destOrd="0" presId="urn:microsoft.com/office/officeart/2005/8/layout/radial5"/>
    <dgm:cxn modelId="{6CA3A0A5-DF5C-422C-8FF7-EAFC629F8007}" type="presOf" srcId="{3A90F40A-F2BB-4F84-8640-172E2297300D}" destId="{BF88E07A-5792-4EEB-A014-A084F37DD476}" srcOrd="0" destOrd="0" presId="urn:microsoft.com/office/officeart/2005/8/layout/radial5"/>
    <dgm:cxn modelId="{E68B833D-C788-4691-B204-D2AC70E49704}" type="presOf" srcId="{A83C699B-1CD2-47CE-95E1-974056C287E9}" destId="{EDE9EBC3-D49A-459C-914A-46D6F2DB7D44}" srcOrd="1" destOrd="0" presId="urn:microsoft.com/office/officeart/2005/8/layout/radial5"/>
    <dgm:cxn modelId="{CCC6C588-98F8-4629-A045-3C9EF7332AAB}" type="presOf" srcId="{6619F6A7-8D1C-48C3-A305-82E5D24B9527}" destId="{35439554-F2EA-49BF-80B0-2F3038F62404}" srcOrd="1" destOrd="0" presId="urn:microsoft.com/office/officeart/2005/8/layout/radial5"/>
    <dgm:cxn modelId="{3866A8E3-83E9-4E97-A72F-496511B842D3}" srcId="{5F3D1189-3870-4F0F-BBE2-DB623A64A7DA}" destId="{0AD11918-1AE6-469C-9186-4358FAB1B09D}" srcOrd="2" destOrd="0" parTransId="{A83C699B-1CD2-47CE-95E1-974056C287E9}" sibTransId="{3651527D-BA0B-4DBC-9931-070249B434E6}"/>
    <dgm:cxn modelId="{58F7DCE0-AA57-4D4D-8AC2-02882E278C69}" srcId="{5F3D1189-3870-4F0F-BBE2-DB623A64A7DA}" destId="{3A90F40A-F2BB-4F84-8640-172E2297300D}" srcOrd="3" destOrd="0" parTransId="{7FCF30E4-AF32-46C5-A503-FFBDEC9C323E}" sibTransId="{099599C6-3CA1-4861-8036-800E1ADE6A35}"/>
    <dgm:cxn modelId="{1C02C2F4-97A6-4B9F-8559-08923E3F1EE1}" srcId="{CD00CF09-FFFA-4EF2-A6AC-E2C17C52129B}" destId="{5F3D1189-3870-4F0F-BBE2-DB623A64A7DA}" srcOrd="0" destOrd="0" parTransId="{2797D41B-CC9D-492A-8F51-B546EC4C4901}" sibTransId="{D45DFBC0-8BF2-435A-8D6C-79FE45E2F064}"/>
    <dgm:cxn modelId="{66137FF8-F3AB-425C-ACBB-FB66D4174561}" type="presOf" srcId="{A83C699B-1CD2-47CE-95E1-974056C287E9}" destId="{CA6C0C55-3EAA-4F96-BAB9-5EA0B93D7D6F}" srcOrd="0" destOrd="0" presId="urn:microsoft.com/office/officeart/2005/8/layout/radial5"/>
    <dgm:cxn modelId="{8A0340DE-233A-44D2-9754-4E8B6300E4CD}" srcId="{5F3D1189-3870-4F0F-BBE2-DB623A64A7DA}" destId="{618B312A-B7EA-439C-AAFD-A63C9DCB195A}" srcOrd="0" destOrd="0" parTransId="{FC5E753B-34EB-42BE-A096-7E502F88EC19}" sibTransId="{A33DD638-E2BA-4FD0-AE11-D90EDE765E28}"/>
    <dgm:cxn modelId="{14EF61CF-AE6D-4960-8202-0E6D169E1173}" type="presOf" srcId="{085E5443-5AB1-4BAA-9333-EC629B65FB52}" destId="{1F832BB1-B22B-4ED9-A80C-63DB27580147}" srcOrd="0" destOrd="0" presId="urn:microsoft.com/office/officeart/2005/8/layout/radial5"/>
    <dgm:cxn modelId="{75D88F33-7315-47EE-9F63-82A0916E4E48}" type="presOf" srcId="{FC5E753B-34EB-42BE-A096-7E502F88EC19}" destId="{1D3A69DB-158A-43EC-AAA4-820275964D22}" srcOrd="1" destOrd="0" presId="urn:microsoft.com/office/officeart/2005/8/layout/radial5"/>
    <dgm:cxn modelId="{80A6B7A8-3889-4D5F-BB7B-8620CCB4E362}" type="presParOf" srcId="{3C97809F-C76B-45A0-9C00-E8B04E94898D}" destId="{FD28E98D-B1E5-4E38-9121-32B0CF25EB14}" srcOrd="0" destOrd="0" presId="urn:microsoft.com/office/officeart/2005/8/layout/radial5"/>
    <dgm:cxn modelId="{2B256F76-FC27-4BF0-B5D1-59897964EA71}" type="presParOf" srcId="{3C97809F-C76B-45A0-9C00-E8B04E94898D}" destId="{8CFFF6A5-4261-4265-9515-7B439C4F4A27}" srcOrd="1" destOrd="0" presId="urn:microsoft.com/office/officeart/2005/8/layout/radial5"/>
    <dgm:cxn modelId="{F0A5CF0C-9D44-4BC6-A5E8-1E33DF2A439A}" type="presParOf" srcId="{8CFFF6A5-4261-4265-9515-7B439C4F4A27}" destId="{1D3A69DB-158A-43EC-AAA4-820275964D22}" srcOrd="0" destOrd="0" presId="urn:microsoft.com/office/officeart/2005/8/layout/radial5"/>
    <dgm:cxn modelId="{DD4DCC4E-8C0A-4ECD-9A42-96124F653E8A}" type="presParOf" srcId="{3C97809F-C76B-45A0-9C00-E8B04E94898D}" destId="{340021BE-2AE6-4D65-B706-12D3B10DBDA5}" srcOrd="2" destOrd="0" presId="urn:microsoft.com/office/officeart/2005/8/layout/radial5"/>
    <dgm:cxn modelId="{E28B3E0C-D24C-48C6-82E5-D9DA35DAEB4E}" type="presParOf" srcId="{3C97809F-C76B-45A0-9C00-E8B04E94898D}" destId="{EFB411C9-0884-4DD0-9E0C-FA3A0887245C}" srcOrd="3" destOrd="0" presId="urn:microsoft.com/office/officeart/2005/8/layout/radial5"/>
    <dgm:cxn modelId="{0AF182E6-40AB-4546-863C-4E9186D88486}" type="presParOf" srcId="{EFB411C9-0884-4DD0-9E0C-FA3A0887245C}" destId="{35439554-F2EA-49BF-80B0-2F3038F62404}" srcOrd="0" destOrd="0" presId="urn:microsoft.com/office/officeart/2005/8/layout/radial5"/>
    <dgm:cxn modelId="{D020ADDD-3829-47E5-B430-E73D0D1635C6}" type="presParOf" srcId="{3C97809F-C76B-45A0-9C00-E8B04E94898D}" destId="{1F832BB1-B22B-4ED9-A80C-63DB27580147}" srcOrd="4" destOrd="0" presId="urn:microsoft.com/office/officeart/2005/8/layout/radial5"/>
    <dgm:cxn modelId="{A64A729A-9797-41FF-8B5A-52A7A5F2E6C5}" type="presParOf" srcId="{3C97809F-C76B-45A0-9C00-E8B04E94898D}" destId="{CA6C0C55-3EAA-4F96-BAB9-5EA0B93D7D6F}" srcOrd="5" destOrd="0" presId="urn:microsoft.com/office/officeart/2005/8/layout/radial5"/>
    <dgm:cxn modelId="{ADC961EB-C4FA-4846-BD32-D57E30F9A850}" type="presParOf" srcId="{CA6C0C55-3EAA-4F96-BAB9-5EA0B93D7D6F}" destId="{EDE9EBC3-D49A-459C-914A-46D6F2DB7D44}" srcOrd="0" destOrd="0" presId="urn:microsoft.com/office/officeart/2005/8/layout/radial5"/>
    <dgm:cxn modelId="{50ED295A-EDFD-4BAF-AC3F-9C9F52E54521}" type="presParOf" srcId="{3C97809F-C76B-45A0-9C00-E8B04E94898D}" destId="{EC2BAB63-9AC1-4350-8073-990958575DDB}" srcOrd="6" destOrd="0" presId="urn:microsoft.com/office/officeart/2005/8/layout/radial5"/>
    <dgm:cxn modelId="{7CB1B28C-AA59-47E6-845A-3F794EDF7655}" type="presParOf" srcId="{3C97809F-C76B-45A0-9C00-E8B04E94898D}" destId="{A0B9C4F6-90A6-4373-912F-A6C9AA629BB8}" srcOrd="7" destOrd="0" presId="urn:microsoft.com/office/officeart/2005/8/layout/radial5"/>
    <dgm:cxn modelId="{81A7DF7F-0560-4AFE-B35B-B0BF76332533}" type="presParOf" srcId="{A0B9C4F6-90A6-4373-912F-A6C9AA629BB8}" destId="{26337EF4-4DDD-4CC7-B5D2-7B64B6A942D5}" srcOrd="0" destOrd="0" presId="urn:microsoft.com/office/officeart/2005/8/layout/radial5"/>
    <dgm:cxn modelId="{0F985724-5D0A-4C68-99AF-59A92DE527A2}" type="presParOf" srcId="{3C97809F-C76B-45A0-9C00-E8B04E94898D}" destId="{BF88E07A-5792-4EEB-A014-A084F37DD476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66EAA0-C294-43E4-B915-5014BBAE0711}">
      <dsp:nvSpPr>
        <dsp:cNvPr id="0" name=""/>
        <dsp:cNvSpPr/>
      </dsp:nvSpPr>
      <dsp:spPr>
        <a:xfrm>
          <a:off x="8519" y="144031"/>
          <a:ext cx="2837670" cy="3405204"/>
        </a:xfrm>
        <a:prstGeom prst="roundRect">
          <a:avLst>
            <a:gd name="adj" fmla="val 5000"/>
          </a:avLst>
        </a:prstGeom>
        <a:solidFill>
          <a:srgbClr val="EAF0F6"/>
        </a:solidFill>
        <a:ln w="381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44577" rIns="57785" bIns="0" numCol="1" spcCol="1270" anchor="t" anchorCtr="0">
          <a:noAutofit/>
        </a:bodyPr>
        <a:lstStyle/>
        <a:p>
          <a:pPr lvl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300" b="1" kern="1200" dirty="0">
            <a:solidFill>
              <a:srgbClr val="002060"/>
            </a:solidFill>
          </a:endParaRPr>
        </a:p>
      </dsp:txBody>
      <dsp:txXfrm rot="16200000">
        <a:off x="-1103847" y="1256398"/>
        <a:ext cx="2792267" cy="567534"/>
      </dsp:txXfrm>
    </dsp:sp>
    <dsp:sp modelId="{6805A99D-4C5F-4DEA-B65A-C0976DDFFAD7}">
      <dsp:nvSpPr>
        <dsp:cNvPr id="0" name=""/>
        <dsp:cNvSpPr/>
      </dsp:nvSpPr>
      <dsp:spPr>
        <a:xfrm>
          <a:off x="576053" y="144031"/>
          <a:ext cx="2114064" cy="3405204"/>
        </a:xfrm>
        <a:prstGeom prst="rect">
          <a:avLst/>
        </a:prstGeom>
        <a:noFill/>
        <a:ln w="38100" cap="flat" cmpd="sng" algn="ctr">
          <a:noFill/>
          <a:prstDash val="solid"/>
        </a:ln>
        <a:effectLst/>
        <a:sp3d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44577" rIns="0" bIns="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kern="1200" dirty="0" smtClean="0">
              <a:solidFill>
                <a:schemeClr val="tx1"/>
              </a:solidFill>
              <a:effectLst>
                <a:outerShdw blurRad="50800" dist="50800" dir="5400000" algn="ctr" rotWithShape="0">
                  <a:schemeClr val="bg1"/>
                </a:outerShdw>
              </a:effectLst>
              <a:latin typeface="Arial" charset="0"/>
              <a:ea typeface="+mn-ea"/>
              <a:cs typeface="+mn-cs"/>
            </a:rPr>
            <a:t>Καθορισμός επενδυτικού στόχου</a:t>
          </a:r>
          <a:br>
            <a:rPr lang="el-GR" sz="1300" kern="1200" dirty="0" smtClean="0">
              <a:solidFill>
                <a:schemeClr val="tx1"/>
              </a:solidFill>
              <a:effectLst>
                <a:outerShdw blurRad="50800" dist="50800" dir="5400000" algn="ctr" rotWithShape="0">
                  <a:schemeClr val="bg1"/>
                </a:outerShdw>
              </a:effectLst>
              <a:latin typeface="Arial" charset="0"/>
              <a:ea typeface="+mn-ea"/>
              <a:cs typeface="+mn-cs"/>
            </a:rPr>
          </a:br>
          <a:endParaRPr lang="el-GR" sz="1300" kern="1200" dirty="0" smtClean="0">
            <a:solidFill>
              <a:schemeClr val="tx1"/>
            </a:solidFill>
            <a:effectLst>
              <a:outerShdw blurRad="50800" dist="50800" dir="5400000" algn="ctr" rotWithShape="0">
                <a:schemeClr val="bg1"/>
              </a:outerShdw>
            </a:effectLst>
            <a:latin typeface="Arial" charset="0"/>
            <a:ea typeface="+mn-ea"/>
            <a:cs typeface="+mn-cs"/>
          </a:endParaRP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kern="1200" dirty="0" smtClean="0">
              <a:solidFill>
                <a:schemeClr val="tx1"/>
              </a:solidFill>
              <a:effectLst>
                <a:outerShdw blurRad="50800" dist="50800" dir="5400000" algn="ctr" rotWithShape="0">
                  <a:schemeClr val="bg1"/>
                </a:outerShdw>
              </a:effectLst>
              <a:latin typeface="Arial" charset="0"/>
              <a:ea typeface="+mn-ea"/>
              <a:cs typeface="+mn-cs"/>
            </a:rPr>
            <a:t>Ποσοτικοποίηση κινδύνου μέσω σεναρίων για παραγωγή βέλτιστων χαρτοφυλακίων</a:t>
          </a:r>
          <a:br>
            <a:rPr lang="el-GR" sz="1300" kern="1200" dirty="0" smtClean="0">
              <a:solidFill>
                <a:schemeClr val="tx1"/>
              </a:solidFill>
              <a:effectLst>
                <a:outerShdw blurRad="50800" dist="50800" dir="5400000" algn="ctr" rotWithShape="0">
                  <a:schemeClr val="bg1"/>
                </a:outerShdw>
              </a:effectLst>
              <a:latin typeface="Arial" charset="0"/>
              <a:ea typeface="+mn-ea"/>
              <a:cs typeface="+mn-cs"/>
            </a:rPr>
          </a:br>
          <a:r>
            <a:rPr lang="el-GR" sz="1300" kern="1200" dirty="0" smtClean="0">
              <a:solidFill>
                <a:schemeClr val="tx1"/>
              </a:solidFill>
              <a:effectLst>
                <a:outerShdw blurRad="50800" dist="50800" dir="5400000" algn="ctr" rotWithShape="0">
                  <a:schemeClr val="bg1"/>
                </a:outerShdw>
              </a:effectLst>
              <a:latin typeface="Arial" charset="0"/>
              <a:ea typeface="+mn-ea"/>
              <a:cs typeface="+mn-cs"/>
            </a:rPr>
            <a:t/>
          </a:r>
          <a:br>
            <a:rPr lang="el-GR" sz="1300" kern="1200" dirty="0" smtClean="0">
              <a:solidFill>
                <a:schemeClr val="tx1"/>
              </a:solidFill>
              <a:effectLst>
                <a:outerShdw blurRad="50800" dist="50800" dir="5400000" algn="ctr" rotWithShape="0">
                  <a:schemeClr val="bg1"/>
                </a:outerShdw>
              </a:effectLst>
              <a:latin typeface="Arial" charset="0"/>
              <a:ea typeface="+mn-ea"/>
              <a:cs typeface="+mn-cs"/>
            </a:rPr>
          </a:br>
          <a:r>
            <a:rPr lang="el-GR" sz="1300" kern="1200" dirty="0" smtClean="0">
              <a:solidFill>
                <a:schemeClr val="tx1"/>
              </a:solidFill>
              <a:effectLst>
                <a:outerShdw blurRad="50800" dist="50800" dir="5400000" algn="ctr" rotWithShape="0">
                  <a:schemeClr val="bg1"/>
                </a:outerShdw>
              </a:effectLst>
              <a:latin typeface="Arial" charset="0"/>
              <a:ea typeface="+mn-ea"/>
              <a:cs typeface="+mn-cs"/>
            </a:rPr>
            <a:t>Επιλογή Στρατηγικού Δείκτη Αναφοράς </a:t>
          </a:r>
          <a:endParaRPr lang="en-US" sz="1300" kern="1200" dirty="0" smtClean="0">
            <a:solidFill>
              <a:schemeClr val="tx1"/>
            </a:solidFill>
            <a:effectLst>
              <a:outerShdw blurRad="50800" dist="50800" dir="5400000" algn="ctr" rotWithShape="0">
                <a:schemeClr val="bg1"/>
              </a:outerShdw>
            </a:effectLst>
            <a:latin typeface="Arial" charset="0"/>
            <a:ea typeface="+mn-ea"/>
            <a:cs typeface="+mn-cs"/>
          </a:endParaRPr>
        </a:p>
      </dsp:txBody>
      <dsp:txXfrm>
        <a:off x="576053" y="144031"/>
        <a:ext cx="2114064" cy="3405204"/>
      </dsp:txXfrm>
    </dsp:sp>
    <dsp:sp modelId="{8C5E8B35-A3EB-4454-A9C8-CFD6C6F072DA}">
      <dsp:nvSpPr>
        <dsp:cNvPr id="0" name=""/>
        <dsp:cNvSpPr/>
      </dsp:nvSpPr>
      <dsp:spPr>
        <a:xfrm>
          <a:off x="2929334" y="149377"/>
          <a:ext cx="2837670" cy="3405204"/>
        </a:xfrm>
        <a:prstGeom prst="roundRect">
          <a:avLst>
            <a:gd name="adj" fmla="val 5000"/>
          </a:avLst>
        </a:prstGeom>
        <a:solidFill>
          <a:srgbClr val="EAF0F6"/>
        </a:solidFill>
        <a:ln w="381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44577" rIns="57785" bIns="0" numCol="1" spcCol="1270" anchor="t" anchorCtr="0">
          <a:noAutofit/>
        </a:bodyPr>
        <a:lstStyle/>
        <a:p>
          <a:pPr lvl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300" kern="1200" dirty="0">
            <a:solidFill>
              <a:srgbClr val="002060"/>
            </a:solidFill>
          </a:endParaRPr>
        </a:p>
      </dsp:txBody>
      <dsp:txXfrm rot="16200000">
        <a:off x="1816967" y="1261744"/>
        <a:ext cx="2792267" cy="567534"/>
      </dsp:txXfrm>
    </dsp:sp>
    <dsp:sp modelId="{5F2F629D-1DB6-481C-BD23-7CA283CB47EC}">
      <dsp:nvSpPr>
        <dsp:cNvPr id="0" name=""/>
        <dsp:cNvSpPr/>
      </dsp:nvSpPr>
      <dsp:spPr>
        <a:xfrm rot="5400000">
          <a:off x="2701458" y="2857637"/>
          <a:ext cx="500757" cy="425650"/>
        </a:xfrm>
        <a:prstGeom prst="flowChartExtract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44B07F-A82C-4766-A60D-D7B16E391BBB}">
      <dsp:nvSpPr>
        <dsp:cNvPr id="0" name=""/>
        <dsp:cNvSpPr/>
      </dsp:nvSpPr>
      <dsp:spPr>
        <a:xfrm>
          <a:off x="3496868" y="149377"/>
          <a:ext cx="2114064" cy="3405204"/>
        </a:xfrm>
        <a:prstGeom prst="rect">
          <a:avLst/>
        </a:prstGeom>
        <a:noFill/>
        <a:ln w="38100" cap="flat" cmpd="sng" algn="ctr">
          <a:noFill/>
          <a:prstDash val="solid"/>
        </a:ln>
        <a:effectLst/>
        <a:sp3d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44577" rIns="0" bIns="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300" kern="1200" dirty="0" smtClean="0"/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 dirty="0" smtClean="0"/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 dirty="0" smtClean="0"/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ts val="1200"/>
            </a:spcAft>
          </a:pPr>
          <a:r>
            <a:rPr lang="el-GR" sz="13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rPr>
            <a:t>Καθορισμός επιτρεπόμενων επενδύσεων και  επενδυτικών ορίων χαρτοφυλακίου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ts val="1200"/>
            </a:spcAft>
          </a:pPr>
          <a:r>
            <a:rPr lang="el-GR" sz="13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rPr>
            <a:t>Αξιολόγηση των αποδόσεων και των</a:t>
          </a:r>
          <a:r>
            <a:rPr lang="en-US" sz="13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rPr>
            <a:t> </a:t>
          </a:r>
          <a:r>
            <a:rPr lang="el-GR" sz="13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rPr>
            <a:t>μετρήσεων κινδύνου χαρτοφυλακίου</a:t>
          </a:r>
          <a:r>
            <a:rPr lang="en-US" sz="13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rPr>
            <a:t>:</a:t>
          </a:r>
          <a:r>
            <a:rPr lang="el-GR" sz="13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rPr>
            <a:t> </a:t>
          </a:r>
          <a:r>
            <a:rPr lang="en-US" sz="13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rPr>
            <a:t>Relative </a:t>
          </a:r>
          <a:r>
            <a:rPr lang="en-US" sz="1300" kern="1200" dirty="0" err="1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rPr>
            <a:t>VaR</a:t>
          </a:r>
          <a:r>
            <a:rPr lang="el-GR" sz="13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rPr>
            <a:t>, </a:t>
          </a:r>
          <a:r>
            <a:rPr lang="el-GR" sz="1300" kern="1200" dirty="0" err="1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rPr>
            <a:t>Tracking</a:t>
          </a:r>
          <a:r>
            <a:rPr lang="el-GR" sz="13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rPr>
            <a:t> </a:t>
          </a:r>
          <a:r>
            <a:rPr lang="el-GR" sz="1300" kern="1200" dirty="0" err="1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rPr>
            <a:t>Error</a:t>
          </a:r>
          <a:endParaRPr lang="el-GR" sz="1300" kern="1200" dirty="0" smtClean="0">
            <a:solidFill>
              <a:schemeClr val="tx1"/>
            </a:solidFill>
            <a:effectLst/>
            <a:latin typeface="Arial" charset="0"/>
            <a:ea typeface="+mn-ea"/>
            <a:cs typeface="+mn-cs"/>
          </a:endParaRP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ts val="1200"/>
            </a:spcAft>
          </a:pPr>
          <a:r>
            <a:rPr lang="el-GR" sz="13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rPr>
            <a:t>Αξιολόγηση των</a:t>
          </a:r>
          <a:r>
            <a:rPr lang="en-US" sz="13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rPr>
            <a:t> </a:t>
          </a:r>
          <a:r>
            <a:rPr lang="el-GR" sz="13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rPr>
            <a:t>επενδυτικών αποφάσεων σε όρους  κινδύνου</a:t>
          </a:r>
          <a:endParaRPr lang="el-GR" sz="1300" kern="1200" dirty="0" smtClean="0"/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300" kern="1200" dirty="0" smtClean="0"/>
        </a:p>
      </dsp:txBody>
      <dsp:txXfrm>
        <a:off x="3496868" y="149377"/>
        <a:ext cx="2114064" cy="3405204"/>
      </dsp:txXfrm>
    </dsp:sp>
    <dsp:sp modelId="{3248B2B5-9C3A-46AA-83E9-23D930F7EB73}">
      <dsp:nvSpPr>
        <dsp:cNvPr id="0" name=""/>
        <dsp:cNvSpPr/>
      </dsp:nvSpPr>
      <dsp:spPr>
        <a:xfrm>
          <a:off x="5874637" y="149377"/>
          <a:ext cx="2837670" cy="3405204"/>
        </a:xfrm>
        <a:prstGeom prst="roundRect">
          <a:avLst>
            <a:gd name="adj" fmla="val 5000"/>
          </a:avLst>
        </a:prstGeom>
        <a:solidFill>
          <a:srgbClr val="EAF0F6"/>
        </a:solidFill>
        <a:ln w="22225" cap="flat" cmpd="sng" algn="ctr">
          <a:solidFill>
            <a:schemeClr val="bg1">
              <a:lumMod val="8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44577" rIns="57785" bIns="0" numCol="1" spcCol="1270" anchor="t" anchorCtr="0">
          <a:noAutofit/>
        </a:bodyPr>
        <a:lstStyle/>
        <a:p>
          <a:pPr lvl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300" kern="1200" dirty="0">
            <a:solidFill>
              <a:srgbClr val="002060"/>
            </a:solidFill>
          </a:endParaRPr>
        </a:p>
      </dsp:txBody>
      <dsp:txXfrm rot="16200000">
        <a:off x="4762270" y="1261744"/>
        <a:ext cx="2792267" cy="567534"/>
      </dsp:txXfrm>
    </dsp:sp>
    <dsp:sp modelId="{5921FDB4-31A4-4397-96EC-502AF8EDD531}">
      <dsp:nvSpPr>
        <dsp:cNvPr id="0" name=""/>
        <dsp:cNvSpPr/>
      </dsp:nvSpPr>
      <dsp:spPr>
        <a:xfrm rot="5400000">
          <a:off x="5638447" y="2857637"/>
          <a:ext cx="500757" cy="425650"/>
        </a:xfrm>
        <a:prstGeom prst="flowChartExtract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785DDF-639C-48B1-B4ED-23E12B63ED49}">
      <dsp:nvSpPr>
        <dsp:cNvPr id="0" name=""/>
        <dsp:cNvSpPr/>
      </dsp:nvSpPr>
      <dsp:spPr>
        <a:xfrm>
          <a:off x="6442171" y="149377"/>
          <a:ext cx="2114064" cy="3405204"/>
        </a:xfrm>
        <a:prstGeom prst="rect">
          <a:avLst/>
        </a:prstGeom>
        <a:noFill/>
        <a:ln w="38100" cap="flat" cmpd="sng" algn="ctr">
          <a:noFill/>
          <a:prstDash val="solid"/>
        </a:ln>
        <a:effectLst/>
        <a:sp3d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44577" rIns="0" bIns="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ts val="1200"/>
            </a:spcAft>
          </a:pPr>
          <a:r>
            <a:rPr lang="el-GR" sz="13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Υλοποίηση τακτικής κατανομής επενδύσεων 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ts val="1200"/>
            </a:spcAft>
          </a:pPr>
          <a:r>
            <a:rPr lang="en-US" sz="13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Pre-trade </a:t>
          </a:r>
          <a:r>
            <a:rPr lang="el-GR" sz="13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rPr>
            <a:t>παρακολούθηση ορίων και πραγματοποίηση πολλαπλών σεναρίων βελτιστοποίησης απόδοσης/κινδύνου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ts val="1200"/>
            </a:spcAft>
          </a:pPr>
          <a:r>
            <a:rPr lang="el-GR" sz="1300" kern="1200" dirty="0" smtClean="0">
              <a:solidFill>
                <a:srgbClr val="002060"/>
              </a:solidFill>
            </a:rPr>
            <a:t/>
          </a:r>
          <a:br>
            <a:rPr lang="el-GR" sz="1300" kern="1200" dirty="0" smtClean="0">
              <a:solidFill>
                <a:srgbClr val="002060"/>
              </a:solidFill>
            </a:rPr>
          </a:br>
          <a:endParaRPr lang="el-GR" sz="1300" kern="1200" dirty="0">
            <a:solidFill>
              <a:srgbClr val="002060"/>
            </a:solidFill>
          </a:endParaRPr>
        </a:p>
      </dsp:txBody>
      <dsp:txXfrm>
        <a:off x="6442171" y="149377"/>
        <a:ext cx="2114064" cy="34052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28E98D-B1E5-4E38-9121-32B0CF25EB14}">
      <dsp:nvSpPr>
        <dsp:cNvPr id="0" name=""/>
        <dsp:cNvSpPr/>
      </dsp:nvSpPr>
      <dsp:spPr>
        <a:xfrm>
          <a:off x="2749757" y="1902923"/>
          <a:ext cx="3091877" cy="1595961"/>
        </a:xfrm>
        <a:prstGeom prst="ellipse">
          <a:avLst/>
        </a:prstGeom>
        <a:solidFill>
          <a:srgbClr val="0066CC"/>
        </a:solidFill>
        <a:ln w="12700" cap="flat" cmpd="sng" algn="ctr">
          <a:solidFill>
            <a:srgbClr val="0066CC"/>
          </a:solidFill>
          <a:prstDash val="solid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b="1" kern="12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rPr>
            <a:t>Επενδυτική Επιτροπή</a:t>
          </a:r>
          <a:endParaRPr lang="en-US" sz="1400" b="1" kern="1200" dirty="0" smtClean="0">
            <a:solidFill>
              <a:schemeClr val="bg1"/>
            </a:solidFill>
            <a:latin typeface="Calibri" pitchFamily="34" charset="0"/>
            <a:cs typeface="Calibri" pitchFamily="34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b="1" kern="12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rPr>
            <a:t>Διαχείριση Επενδύσεων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b="1" kern="12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rPr>
            <a:t>Διαχείριση Κινδύνων</a:t>
          </a:r>
          <a:endParaRPr lang="el-GR" sz="1400" b="1" kern="1200" dirty="0">
            <a:solidFill>
              <a:schemeClr val="bg1"/>
            </a:solidFill>
            <a:latin typeface="Calibri" pitchFamily="34" charset="0"/>
            <a:cs typeface="Calibri" pitchFamily="34" charset="0"/>
          </a:endParaRPr>
        </a:p>
      </dsp:txBody>
      <dsp:txXfrm>
        <a:off x="3202552" y="2136646"/>
        <a:ext cx="2186287" cy="1128515"/>
      </dsp:txXfrm>
    </dsp:sp>
    <dsp:sp modelId="{8CFFF6A5-4261-4265-9515-7B439C4F4A27}">
      <dsp:nvSpPr>
        <dsp:cNvPr id="0" name=""/>
        <dsp:cNvSpPr/>
      </dsp:nvSpPr>
      <dsp:spPr>
        <a:xfrm rot="16242474">
          <a:off x="4112312" y="1443663"/>
          <a:ext cx="392030" cy="469810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65000"/>
          </a:schemeClr>
        </a:solidFill>
        <a:ln>
          <a:noFill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2100" kern="1200"/>
        </a:p>
      </dsp:txBody>
      <dsp:txXfrm>
        <a:off x="4170390" y="1596425"/>
        <a:ext cx="274421" cy="281886"/>
      </dsp:txXfrm>
    </dsp:sp>
    <dsp:sp modelId="{340021BE-2AE6-4D65-B706-12D3B10DBDA5}">
      <dsp:nvSpPr>
        <dsp:cNvPr id="0" name=""/>
        <dsp:cNvSpPr/>
      </dsp:nvSpPr>
      <dsp:spPr>
        <a:xfrm>
          <a:off x="2953194" y="-50205"/>
          <a:ext cx="2734570" cy="1490541"/>
        </a:xfrm>
        <a:prstGeom prst="ellipse">
          <a:avLst/>
        </a:prstGeom>
        <a:solidFill>
          <a:srgbClr val="EAF0F6"/>
        </a:solidFill>
        <a:ln w="127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latin typeface="Calibri" pitchFamily="34" charset="0"/>
              <a:cs typeface="Calibri" pitchFamily="34" charset="0"/>
            </a:rPr>
            <a:t>Front </a:t>
          </a:r>
          <a:r>
            <a:rPr lang="el-GR" sz="1400" b="1" kern="1200" dirty="0" smtClean="0">
              <a:latin typeface="Calibri" pitchFamily="34" charset="0"/>
              <a:cs typeface="Calibri" pitchFamily="34" charset="0"/>
            </a:rPr>
            <a:t>Σύστημα Διαχείρισης εντολών</a:t>
          </a:r>
          <a:r>
            <a:rPr lang="en-US" sz="1200" b="0" kern="1200" dirty="0" smtClean="0">
              <a:latin typeface="Calibri" pitchFamily="34" charset="0"/>
              <a:cs typeface="Calibri" pitchFamily="34" charset="0"/>
            </a:rPr>
            <a:t>- </a:t>
          </a:r>
          <a:r>
            <a:rPr lang="el-GR" sz="1200" b="0" kern="1200" dirty="0" smtClean="0">
              <a:latin typeface="Calibri" pitchFamily="34" charset="0"/>
              <a:cs typeface="Calibri" pitchFamily="34" charset="0"/>
            </a:rPr>
            <a:t>Καταγραφή εντολών</a:t>
          </a:r>
          <a:br>
            <a:rPr lang="el-GR" sz="1200" b="0" kern="1200" dirty="0" smtClean="0">
              <a:latin typeface="Calibri" pitchFamily="34" charset="0"/>
              <a:cs typeface="Calibri" pitchFamily="34" charset="0"/>
            </a:rPr>
          </a:br>
          <a:r>
            <a:rPr lang="en-US" sz="1200" b="0" kern="1200" dirty="0" smtClean="0">
              <a:latin typeface="Calibri" pitchFamily="34" charset="0"/>
              <a:cs typeface="Calibri" pitchFamily="34" charset="0"/>
            </a:rPr>
            <a:t>- </a:t>
          </a:r>
          <a:r>
            <a:rPr lang="el-GR" sz="1200" b="0" kern="1200" dirty="0" smtClean="0">
              <a:latin typeface="Calibri" pitchFamily="34" charset="0"/>
              <a:cs typeface="Calibri" pitchFamily="34" charset="0"/>
            </a:rPr>
            <a:t>Παρακολούθηση εντολών</a:t>
          </a:r>
          <a:br>
            <a:rPr lang="el-GR" sz="1200" b="0" kern="1200" dirty="0" smtClean="0">
              <a:latin typeface="Calibri" pitchFamily="34" charset="0"/>
              <a:cs typeface="Calibri" pitchFamily="34" charset="0"/>
            </a:rPr>
          </a:br>
          <a:r>
            <a:rPr lang="el-GR" sz="1200" b="0" kern="1200" dirty="0" smtClean="0">
              <a:latin typeface="Calibri" pitchFamily="34" charset="0"/>
              <a:cs typeface="Calibri" pitchFamily="34" charset="0"/>
            </a:rPr>
            <a:t>-</a:t>
          </a:r>
          <a:r>
            <a:rPr lang="en-US" sz="1200" b="0" kern="1200" dirty="0" smtClean="0">
              <a:latin typeface="Calibri" pitchFamily="34" charset="0"/>
              <a:cs typeface="Calibri" pitchFamily="34" charset="0"/>
            </a:rPr>
            <a:t> </a:t>
          </a:r>
          <a:r>
            <a:rPr lang="el-GR" sz="1200" b="0" kern="1200" dirty="0" smtClean="0">
              <a:latin typeface="Calibri" pitchFamily="34" charset="0"/>
              <a:cs typeface="Calibri" pitchFamily="34" charset="0"/>
            </a:rPr>
            <a:t>Οριστικοποίηση εντολών</a:t>
          </a:r>
          <a:r>
            <a:rPr lang="en-US" sz="1200" b="0" kern="1200" dirty="0" smtClean="0">
              <a:latin typeface="Calibri" pitchFamily="34" charset="0"/>
              <a:cs typeface="Calibri" pitchFamily="34" charset="0"/>
            </a:rPr>
            <a:t/>
          </a:r>
          <a:br>
            <a:rPr lang="en-US" sz="1200" b="0" kern="1200" dirty="0" smtClean="0">
              <a:latin typeface="Calibri" pitchFamily="34" charset="0"/>
              <a:cs typeface="Calibri" pitchFamily="34" charset="0"/>
            </a:rPr>
          </a:br>
          <a:r>
            <a:rPr lang="el-GR" sz="1200" b="0" kern="1200" dirty="0" smtClean="0">
              <a:latin typeface="Calibri" pitchFamily="34" charset="0"/>
              <a:cs typeface="Calibri" pitchFamily="34" charset="0"/>
            </a:rPr>
            <a:t>- </a:t>
          </a:r>
          <a:r>
            <a:rPr lang="en-US" sz="1200" b="0" kern="1200" dirty="0" smtClean="0">
              <a:latin typeface="Calibri" pitchFamily="34" charset="0"/>
              <a:cs typeface="Calibri" pitchFamily="34" charset="0"/>
            </a:rPr>
            <a:t>Portfolio Rebalancing</a:t>
          </a:r>
          <a:r>
            <a:rPr lang="el-GR" sz="1200" b="0" kern="1200" dirty="0" smtClean="0">
              <a:latin typeface="Calibri" pitchFamily="34" charset="0"/>
              <a:cs typeface="Calibri" pitchFamily="34" charset="0"/>
            </a:rPr>
            <a:t/>
          </a:r>
          <a:br>
            <a:rPr lang="el-GR" sz="1200" b="0" kern="1200" dirty="0" smtClean="0">
              <a:latin typeface="Calibri" pitchFamily="34" charset="0"/>
              <a:cs typeface="Calibri" pitchFamily="34" charset="0"/>
            </a:rPr>
          </a:br>
          <a:r>
            <a:rPr lang="el-GR" sz="1200" b="0" kern="1200" dirty="0" smtClean="0">
              <a:latin typeface="Calibri" pitchFamily="34" charset="0"/>
              <a:cs typeface="Calibri" pitchFamily="34" charset="0"/>
            </a:rPr>
            <a:t>-</a:t>
          </a:r>
          <a:r>
            <a:rPr lang="en-US" sz="1200" b="0" kern="1200" dirty="0" smtClean="0">
              <a:latin typeface="Calibri" pitchFamily="34" charset="0"/>
              <a:cs typeface="Calibri" pitchFamily="34" charset="0"/>
            </a:rPr>
            <a:t> </a:t>
          </a:r>
          <a:r>
            <a:rPr lang="el-GR" sz="1200" b="0" kern="1200" dirty="0" smtClean="0">
              <a:latin typeface="Calibri" pitchFamily="34" charset="0"/>
              <a:cs typeface="Calibri" pitchFamily="34" charset="0"/>
            </a:rPr>
            <a:t>Έλεγχος κανονιστικών ορίων</a:t>
          </a:r>
        </a:p>
      </dsp:txBody>
      <dsp:txXfrm>
        <a:off x="3353663" y="168080"/>
        <a:ext cx="1933632" cy="1053971"/>
      </dsp:txXfrm>
    </dsp:sp>
    <dsp:sp modelId="{EFB411C9-0884-4DD0-9E0C-FA3A0887245C}">
      <dsp:nvSpPr>
        <dsp:cNvPr id="0" name=""/>
        <dsp:cNvSpPr/>
      </dsp:nvSpPr>
      <dsp:spPr>
        <a:xfrm rot="21518183">
          <a:off x="5947673" y="2423585"/>
          <a:ext cx="259572" cy="469810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65000"/>
          </a:schemeClr>
        </a:solidFill>
        <a:ln>
          <a:noFill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2100" kern="1200"/>
        </a:p>
      </dsp:txBody>
      <dsp:txXfrm>
        <a:off x="5947684" y="2518474"/>
        <a:ext cx="181700" cy="281886"/>
      </dsp:txXfrm>
    </dsp:sp>
    <dsp:sp modelId="{1F832BB1-B22B-4ED9-A80C-63DB27580147}">
      <dsp:nvSpPr>
        <dsp:cNvPr id="0" name=""/>
        <dsp:cNvSpPr/>
      </dsp:nvSpPr>
      <dsp:spPr>
        <a:xfrm>
          <a:off x="6329247" y="1728191"/>
          <a:ext cx="2033696" cy="1800201"/>
        </a:xfrm>
        <a:prstGeom prst="ellipse">
          <a:avLst/>
        </a:prstGeom>
        <a:solidFill>
          <a:srgbClr val="EAF0F6"/>
        </a:solidFill>
        <a:ln w="127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b="1" kern="1200" dirty="0" smtClean="0">
              <a:latin typeface="Calibri" pitchFamily="34" charset="0"/>
              <a:cs typeface="Calibri" pitchFamily="34" charset="0"/>
            </a:rPr>
            <a:t>Σύστημα </a:t>
          </a:r>
          <a:r>
            <a:rPr lang="en-US" sz="1400" b="1" kern="1200" dirty="0" smtClean="0">
              <a:latin typeface="Calibri" pitchFamily="34" charset="0"/>
              <a:cs typeface="Calibri" pitchFamily="34" charset="0"/>
            </a:rPr>
            <a:t>Middle Office</a:t>
          </a:r>
          <a:br>
            <a:rPr lang="en-US" sz="1400" b="1" kern="1200" dirty="0" smtClean="0">
              <a:latin typeface="Calibri" pitchFamily="34" charset="0"/>
              <a:cs typeface="Calibri" pitchFamily="34" charset="0"/>
            </a:rPr>
          </a:br>
          <a:r>
            <a:rPr lang="el-GR" sz="1200" b="0" kern="1200" dirty="0" smtClean="0">
              <a:latin typeface="Calibri" pitchFamily="34" charset="0"/>
              <a:cs typeface="Calibri" pitchFamily="34" charset="0"/>
            </a:rPr>
            <a:t>-</a:t>
          </a:r>
          <a:r>
            <a:rPr lang="en-US" sz="1200" b="0" kern="1200" dirty="0" smtClean="0">
              <a:latin typeface="Calibri" pitchFamily="34" charset="0"/>
              <a:cs typeface="Calibri" pitchFamily="34" charset="0"/>
            </a:rPr>
            <a:t> </a:t>
          </a:r>
          <a:r>
            <a:rPr lang="el-GR" sz="1200" b="0" kern="1200" dirty="0" smtClean="0">
              <a:latin typeface="Calibri" pitchFamily="34" charset="0"/>
              <a:cs typeface="Calibri" pitchFamily="34" charset="0"/>
            </a:rPr>
            <a:t>Αποτιμήσεις</a:t>
          </a:r>
          <a:br>
            <a:rPr lang="el-GR" sz="1200" b="0" kern="1200" dirty="0" smtClean="0">
              <a:latin typeface="Calibri" pitchFamily="34" charset="0"/>
              <a:cs typeface="Calibri" pitchFamily="34" charset="0"/>
            </a:rPr>
          </a:br>
          <a:r>
            <a:rPr lang="el-GR" sz="1200" b="0" kern="1200" dirty="0" smtClean="0">
              <a:latin typeface="Calibri" pitchFamily="34" charset="0"/>
              <a:cs typeface="Calibri" pitchFamily="34" charset="0"/>
            </a:rPr>
            <a:t>-</a:t>
          </a:r>
          <a:r>
            <a:rPr lang="en-US" sz="1200" b="0" kern="1200" dirty="0" smtClean="0">
              <a:latin typeface="Calibri" pitchFamily="34" charset="0"/>
              <a:cs typeface="Calibri" pitchFamily="34" charset="0"/>
            </a:rPr>
            <a:t> Customized </a:t>
          </a:r>
          <a:r>
            <a:rPr lang="el-GR" sz="1200" b="0" kern="1200" dirty="0" smtClean="0">
              <a:latin typeface="Calibri" pitchFamily="34" charset="0"/>
              <a:cs typeface="Calibri" pitchFamily="34" charset="0"/>
            </a:rPr>
            <a:t>Αναφορές</a:t>
          </a:r>
          <a:br>
            <a:rPr lang="el-GR" sz="1200" b="0" kern="1200" dirty="0" smtClean="0">
              <a:latin typeface="Calibri" pitchFamily="34" charset="0"/>
              <a:cs typeface="Calibri" pitchFamily="34" charset="0"/>
            </a:rPr>
          </a:br>
          <a:r>
            <a:rPr lang="el-GR" sz="1200" b="0" kern="1200" dirty="0" smtClean="0">
              <a:latin typeface="Calibri" pitchFamily="34" charset="0"/>
              <a:cs typeface="Calibri" pitchFamily="34" charset="0"/>
            </a:rPr>
            <a:t>-</a:t>
          </a:r>
          <a:r>
            <a:rPr lang="en-US" sz="1200" b="0" kern="1200" dirty="0" smtClean="0">
              <a:latin typeface="Calibri" pitchFamily="34" charset="0"/>
              <a:cs typeface="Calibri" pitchFamily="34" charset="0"/>
            </a:rPr>
            <a:t> Reports </a:t>
          </a:r>
          <a:r>
            <a:rPr lang="el-GR" sz="1200" b="0" kern="1200" dirty="0" smtClean="0">
              <a:latin typeface="Calibri" pitchFamily="34" charset="0"/>
              <a:cs typeface="Calibri" pitchFamily="34" charset="0"/>
            </a:rPr>
            <a:t/>
          </a:r>
          <a:br>
            <a:rPr lang="el-GR" sz="1200" b="0" kern="1200" dirty="0" smtClean="0">
              <a:latin typeface="Calibri" pitchFamily="34" charset="0"/>
              <a:cs typeface="Calibri" pitchFamily="34" charset="0"/>
            </a:rPr>
          </a:br>
          <a:r>
            <a:rPr lang="el-GR" sz="1200" b="0" kern="1200" dirty="0" smtClean="0">
              <a:latin typeface="Calibri" pitchFamily="34" charset="0"/>
              <a:cs typeface="Calibri" pitchFamily="34" charset="0"/>
            </a:rPr>
            <a:t>-Ιστορικότητα</a:t>
          </a:r>
        </a:p>
      </dsp:txBody>
      <dsp:txXfrm>
        <a:off x="6627075" y="1991824"/>
        <a:ext cx="1438040" cy="1272935"/>
      </dsp:txXfrm>
    </dsp:sp>
    <dsp:sp modelId="{CA6C0C55-3EAA-4F96-BAB9-5EA0B93D7D6F}">
      <dsp:nvSpPr>
        <dsp:cNvPr id="0" name=""/>
        <dsp:cNvSpPr/>
      </dsp:nvSpPr>
      <dsp:spPr>
        <a:xfrm rot="5512896">
          <a:off x="4146170" y="3417898"/>
          <a:ext cx="236508" cy="469810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65000"/>
          </a:schemeClr>
        </a:solidFill>
        <a:ln>
          <a:noFill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2100" kern="1200"/>
        </a:p>
      </dsp:txBody>
      <dsp:txXfrm rot="10800000">
        <a:off x="4182811" y="3476403"/>
        <a:ext cx="165556" cy="281886"/>
      </dsp:txXfrm>
    </dsp:sp>
    <dsp:sp modelId="{EC2BAB63-9AC1-4350-8073-990958575DDB}">
      <dsp:nvSpPr>
        <dsp:cNvPr id="0" name=""/>
        <dsp:cNvSpPr/>
      </dsp:nvSpPr>
      <dsp:spPr>
        <a:xfrm>
          <a:off x="2853371" y="3816248"/>
          <a:ext cx="2762399" cy="1490541"/>
        </a:xfrm>
        <a:prstGeom prst="ellipse">
          <a:avLst/>
        </a:prstGeom>
        <a:solidFill>
          <a:srgbClr val="EAF0F6"/>
        </a:solidFill>
        <a:ln w="127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b="1" kern="1200" dirty="0" smtClean="0">
            <a:latin typeface="Calibri" pitchFamily="34" charset="0"/>
            <a:cs typeface="Calibri" pitchFamily="34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latin typeface="Calibri" pitchFamily="34" charset="0"/>
              <a:cs typeface="Calibri" pitchFamily="34" charset="0"/>
            </a:rPr>
            <a:t>Risk Model System</a:t>
          </a:r>
          <a:r>
            <a:rPr lang="el-GR" sz="1200" b="1" kern="1200" dirty="0" smtClean="0">
              <a:latin typeface="Calibri" pitchFamily="34" charset="0"/>
              <a:cs typeface="Calibri" pitchFamily="34" charset="0"/>
            </a:rPr>
            <a:t/>
          </a:r>
          <a:br>
            <a:rPr lang="el-GR" sz="1200" b="1" kern="1200" dirty="0" smtClean="0">
              <a:latin typeface="Calibri" pitchFamily="34" charset="0"/>
              <a:cs typeface="Calibri" pitchFamily="34" charset="0"/>
            </a:rPr>
          </a:br>
          <a:r>
            <a:rPr lang="el-GR" sz="1200" b="0" kern="1200" dirty="0" smtClean="0">
              <a:latin typeface="Calibri" pitchFamily="34" charset="0"/>
              <a:cs typeface="Calibri" pitchFamily="34" charset="0"/>
            </a:rPr>
            <a:t>-Μέτρηση κινδύνου χαρτοφυλακίων</a:t>
          </a:r>
          <a:br>
            <a:rPr lang="el-GR" sz="1200" b="0" kern="1200" dirty="0" smtClean="0">
              <a:latin typeface="Calibri" pitchFamily="34" charset="0"/>
              <a:cs typeface="Calibri" pitchFamily="34" charset="0"/>
            </a:rPr>
          </a:br>
          <a:r>
            <a:rPr lang="el-GR" sz="1200" b="0" kern="1200" dirty="0" smtClean="0">
              <a:latin typeface="Calibri" pitchFamily="34" charset="0"/>
              <a:cs typeface="Calibri" pitchFamily="34" charset="0"/>
            </a:rPr>
            <a:t>-Έλεγχος επενδυτικών ορίων</a:t>
          </a:r>
          <a:br>
            <a:rPr lang="el-GR" sz="1200" b="0" kern="1200" dirty="0" smtClean="0">
              <a:latin typeface="Calibri" pitchFamily="34" charset="0"/>
              <a:cs typeface="Calibri" pitchFamily="34" charset="0"/>
            </a:rPr>
          </a:br>
          <a:r>
            <a:rPr lang="el-GR" sz="1200" b="0" kern="1200" dirty="0" smtClean="0">
              <a:latin typeface="Calibri" pitchFamily="34" charset="0"/>
              <a:cs typeface="Calibri" pitchFamily="34" charset="0"/>
            </a:rPr>
            <a:t>-</a:t>
          </a:r>
          <a:r>
            <a:rPr lang="en-US" sz="1200" b="0" kern="1200" dirty="0" smtClean="0">
              <a:latin typeface="Calibri" pitchFamily="34" charset="0"/>
              <a:cs typeface="Calibri" pitchFamily="34" charset="0"/>
            </a:rPr>
            <a:t>Performance Attribution</a:t>
          </a:r>
          <a:br>
            <a:rPr lang="en-US" sz="1200" b="0" kern="1200" dirty="0" smtClean="0">
              <a:latin typeface="Calibri" pitchFamily="34" charset="0"/>
              <a:cs typeface="Calibri" pitchFamily="34" charset="0"/>
            </a:rPr>
          </a:br>
          <a:r>
            <a:rPr lang="en-US" sz="1200" b="0" kern="1200" dirty="0" smtClean="0">
              <a:latin typeface="Calibri" pitchFamily="34" charset="0"/>
              <a:cs typeface="Calibri" pitchFamily="34" charset="0"/>
            </a:rPr>
            <a:t>-Optimization</a:t>
          </a:r>
          <a:br>
            <a:rPr lang="en-US" sz="1200" b="0" kern="1200" dirty="0" smtClean="0">
              <a:latin typeface="Calibri" pitchFamily="34" charset="0"/>
              <a:cs typeface="Calibri" pitchFamily="34" charset="0"/>
            </a:rPr>
          </a:br>
          <a:endParaRPr lang="en-US" sz="1200" b="0" kern="1200" dirty="0" smtClean="0">
            <a:latin typeface="Calibri" pitchFamily="34" charset="0"/>
            <a:cs typeface="Calibri" pitchFamily="34" charset="0"/>
          </a:endParaRPr>
        </a:p>
      </dsp:txBody>
      <dsp:txXfrm>
        <a:off x="3257915" y="4034533"/>
        <a:ext cx="1953311" cy="1053971"/>
      </dsp:txXfrm>
    </dsp:sp>
    <dsp:sp modelId="{A0B9C4F6-90A6-4373-912F-A6C9AA629BB8}">
      <dsp:nvSpPr>
        <dsp:cNvPr id="0" name=""/>
        <dsp:cNvSpPr/>
      </dsp:nvSpPr>
      <dsp:spPr>
        <a:xfrm rot="10885027">
          <a:off x="2470563" y="2423304"/>
          <a:ext cx="198588" cy="469810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65000"/>
          </a:schemeClr>
        </a:solidFill>
        <a:ln>
          <a:noFill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2100" kern="1200"/>
        </a:p>
      </dsp:txBody>
      <dsp:txXfrm rot="10800000">
        <a:off x="2530130" y="2518003"/>
        <a:ext cx="139012" cy="281886"/>
      </dsp:txXfrm>
    </dsp:sp>
    <dsp:sp modelId="{BF88E07A-5792-4EEB-A014-A084F37DD476}">
      <dsp:nvSpPr>
        <dsp:cNvPr id="0" name=""/>
        <dsp:cNvSpPr/>
      </dsp:nvSpPr>
      <dsp:spPr>
        <a:xfrm>
          <a:off x="343648" y="1728191"/>
          <a:ext cx="2033696" cy="1800201"/>
        </a:xfrm>
        <a:prstGeom prst="ellipse">
          <a:avLst/>
        </a:prstGeom>
        <a:solidFill>
          <a:srgbClr val="EAF0F6"/>
        </a:solidFill>
        <a:ln w="127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b="1" kern="1200" dirty="0" smtClean="0">
              <a:latin typeface="Calibri" pitchFamily="34" charset="0"/>
              <a:cs typeface="Calibri" pitchFamily="34" charset="0"/>
            </a:rPr>
            <a:t>Πληροφοριακό Σύστημα</a:t>
          </a:r>
        </a:p>
      </dsp:txBody>
      <dsp:txXfrm>
        <a:off x="641476" y="1991824"/>
        <a:ext cx="1438040" cy="12729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#3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presOf axis="self"/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33211" y="1"/>
            <a:ext cx="4040153" cy="340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680" tIns="0" rIns="19680" bIns="0" numCol="1" anchor="t" anchorCtr="0" compatLnSpc="1">
            <a:prstTxWarp prst="textNoShape">
              <a:avLst/>
            </a:prstTxWarp>
          </a:bodyPr>
          <a:lstStyle>
            <a:lvl1pPr algn="l" defTabSz="989172" eaLnBrk="0" hangingPunct="0">
              <a:spcBef>
                <a:spcPct val="0"/>
              </a:spcBef>
              <a:defRPr sz="17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302160" y="1"/>
            <a:ext cx="4040152" cy="340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680" tIns="0" rIns="19680" bIns="0" numCol="1" anchor="t" anchorCtr="0" compatLnSpc="1">
            <a:prstTxWarp prst="textNoShape">
              <a:avLst/>
            </a:prstTxWarp>
          </a:bodyPr>
          <a:lstStyle>
            <a:lvl1pPr algn="r" defTabSz="989172" eaLnBrk="0" hangingPunct="0">
              <a:spcBef>
                <a:spcPct val="0"/>
              </a:spcBef>
              <a:defRPr sz="17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8E13DF8-B221-4EB5-A99A-95D3B5B669E9}" type="datetime1">
              <a:rPr lang="el-GR"/>
              <a:pPr>
                <a:defRPr/>
              </a:pPr>
              <a:t>29/Μαρ/2017</a:t>
            </a:fld>
            <a:endParaRPr lang="el-GR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33211" y="6682313"/>
            <a:ext cx="4040153" cy="340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680" tIns="0" rIns="19680" bIns="0" numCol="1" anchor="b" anchorCtr="0" compatLnSpc="1">
            <a:prstTxWarp prst="textNoShape">
              <a:avLst/>
            </a:prstTxWarp>
          </a:bodyPr>
          <a:lstStyle>
            <a:lvl1pPr algn="l" defTabSz="989172" eaLnBrk="0" hangingPunct="0">
              <a:spcBef>
                <a:spcPct val="0"/>
              </a:spcBef>
              <a:defRPr sz="17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302160" y="6682313"/>
            <a:ext cx="4040152" cy="340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680" tIns="0" rIns="19680" bIns="0" numCol="1" anchor="b" anchorCtr="0" compatLnSpc="1">
            <a:prstTxWarp prst="textNoShape">
              <a:avLst/>
            </a:prstTxWarp>
          </a:bodyPr>
          <a:lstStyle>
            <a:lvl1pPr algn="r" defTabSz="989172" eaLnBrk="0" hangingPunct="0">
              <a:spcBef>
                <a:spcPct val="0"/>
              </a:spcBef>
              <a:defRPr sz="17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EE637F5-995B-4B5A-BD68-6E7270A1FE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8745781" y="6659270"/>
            <a:ext cx="466577" cy="36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6801" tIns="47575" rIns="96801" bIns="47575" anchor="ctr">
            <a:spAutoFit/>
          </a:bodyPr>
          <a:lstStyle/>
          <a:p>
            <a:pPr algn="r" defTabSz="989172" eaLnBrk="0" hangingPunct="0">
              <a:spcBef>
                <a:spcPct val="0"/>
              </a:spcBef>
            </a:pPr>
            <a:fld id="{D4F143DC-0100-4F30-82AB-8533EF2AFB2A}" type="slidenum">
              <a:rPr lang="en-US" sz="1700">
                <a:solidFill>
                  <a:schemeClr val="tx1"/>
                </a:solidFill>
              </a:rPr>
              <a:pPr algn="r" defTabSz="989172" eaLnBrk="0" hangingPunct="0">
                <a:spcBef>
                  <a:spcPct val="0"/>
                </a:spcBef>
              </a:pPr>
              <a:t>‹#›</a:t>
            </a:fld>
            <a:endParaRPr lang="en-US" sz="17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54085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33211" y="1"/>
            <a:ext cx="4040153" cy="340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680" tIns="0" rIns="19680" bIns="0" numCol="1" anchor="t" anchorCtr="0" compatLnSpc="1">
            <a:prstTxWarp prst="textNoShape">
              <a:avLst/>
            </a:prstTxWarp>
          </a:bodyPr>
          <a:lstStyle>
            <a:lvl1pPr algn="l" defTabSz="807700" eaLnBrk="0" hangingPunct="0">
              <a:spcBef>
                <a:spcPct val="0"/>
              </a:spcBef>
              <a:defRPr sz="1700" i="1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302160" y="1"/>
            <a:ext cx="4040152" cy="340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680" tIns="0" rIns="19680" bIns="0" numCol="1" anchor="t" anchorCtr="0" compatLnSpc="1">
            <a:prstTxWarp prst="textNoShape">
              <a:avLst/>
            </a:prstTxWarp>
          </a:bodyPr>
          <a:lstStyle>
            <a:lvl1pPr algn="r" defTabSz="807700" eaLnBrk="0" hangingPunct="0">
              <a:spcBef>
                <a:spcPct val="0"/>
              </a:spcBef>
              <a:defRPr sz="1700" i="1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0B3E9216-EDC1-42FB-A82A-0AA60FA41E93}" type="datetime1">
              <a:rPr lang="el-GR"/>
              <a:pPr>
                <a:defRPr/>
              </a:pPr>
              <a:t>29/Μαρ/2017</a:t>
            </a:fld>
            <a:endParaRPr lang="el-GR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33211" y="6682313"/>
            <a:ext cx="4040153" cy="340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680" tIns="0" rIns="19680" bIns="0" numCol="1" anchor="b" anchorCtr="0" compatLnSpc="1">
            <a:prstTxWarp prst="textNoShape">
              <a:avLst/>
            </a:prstTxWarp>
          </a:bodyPr>
          <a:lstStyle>
            <a:lvl1pPr algn="l" defTabSz="807700" eaLnBrk="0" hangingPunct="0">
              <a:spcBef>
                <a:spcPct val="0"/>
              </a:spcBef>
              <a:defRPr sz="1700" i="1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302160" y="6682313"/>
            <a:ext cx="4040152" cy="340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680" tIns="0" rIns="19680" bIns="0" numCol="1" anchor="b" anchorCtr="0" compatLnSpc="1">
            <a:prstTxWarp prst="textNoShape">
              <a:avLst/>
            </a:prstTxWarp>
          </a:bodyPr>
          <a:lstStyle>
            <a:lvl1pPr algn="r" defTabSz="807700" eaLnBrk="0" hangingPunct="0">
              <a:spcBef>
                <a:spcPct val="0"/>
              </a:spcBef>
              <a:defRPr sz="1700" i="1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72CCA9DE-9903-4409-BE2C-7B5DD37544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0241" y="3338803"/>
            <a:ext cx="6848622" cy="3145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801" tIns="47575" rIns="96801" bIns="4757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notes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391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84488" y="611188"/>
            <a:ext cx="3562350" cy="24669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96747" y="516"/>
            <a:ext cx="2462067" cy="36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6801" tIns="47575" rIns="96801" bIns="47575" anchor="ctr">
            <a:spAutoFit/>
          </a:bodyPr>
          <a:lstStyle/>
          <a:p>
            <a:pPr algn="l" defTabSz="989172" eaLnBrk="0" hangingPunct="0">
              <a:spcBef>
                <a:spcPct val="0"/>
              </a:spcBef>
            </a:pPr>
            <a:r>
              <a:rPr lang="en-US" sz="1700">
                <a:solidFill>
                  <a:schemeClr val="tx1"/>
                </a:solidFill>
              </a:rPr>
              <a:t>ALPHA CREDIT BANK</a:t>
            </a:r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8745781" y="6661625"/>
            <a:ext cx="466577" cy="36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6801" tIns="47575" rIns="96801" bIns="47575" anchor="ctr">
            <a:spAutoFit/>
          </a:bodyPr>
          <a:lstStyle/>
          <a:p>
            <a:pPr algn="r" defTabSz="989172" eaLnBrk="0" hangingPunct="0">
              <a:spcBef>
                <a:spcPct val="0"/>
              </a:spcBef>
            </a:pPr>
            <a:fld id="{01E16A0A-DE47-4F74-B3BA-5CEA8FCEBAEC}" type="slidenum">
              <a:rPr lang="en-US" sz="1700">
                <a:solidFill>
                  <a:schemeClr val="tx1"/>
                </a:solidFill>
              </a:rPr>
              <a:pPr algn="r" defTabSz="989172" eaLnBrk="0" hangingPunct="0">
                <a:spcBef>
                  <a:spcPct val="0"/>
                </a:spcBef>
              </a:pPr>
              <a:t>‹#›</a:t>
            </a:fld>
            <a:endParaRPr lang="en-US" sz="17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84540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94615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465138" algn="l" defTabSz="94615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930275" algn="l" defTabSz="94615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395413" algn="l" defTabSz="94615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860550" algn="l" defTabSz="94615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807700" eaLnBrk="0" hangingPunct="0">
              <a:defRPr sz="1200">
                <a:solidFill>
                  <a:schemeClr val="bg1"/>
                </a:solidFill>
                <a:latin typeface="Arial" charset="0"/>
              </a:defRPr>
            </a:lvl1pPr>
            <a:lvl2pPr marL="696138" indent="-267746" defTabSz="807700" eaLnBrk="0" hangingPunct="0">
              <a:defRPr sz="1200">
                <a:solidFill>
                  <a:schemeClr val="bg1"/>
                </a:solidFill>
                <a:latin typeface="Arial" charset="0"/>
              </a:defRPr>
            </a:lvl2pPr>
            <a:lvl3pPr marL="1070982" indent="-214196" defTabSz="807700" eaLnBrk="0" hangingPunct="0">
              <a:defRPr sz="1200">
                <a:solidFill>
                  <a:schemeClr val="bg1"/>
                </a:solidFill>
                <a:latin typeface="Arial" charset="0"/>
              </a:defRPr>
            </a:lvl3pPr>
            <a:lvl4pPr marL="1499377" indent="-214196" defTabSz="807700" eaLnBrk="0" hangingPunct="0">
              <a:defRPr sz="1200">
                <a:solidFill>
                  <a:schemeClr val="bg1"/>
                </a:solidFill>
                <a:latin typeface="Arial" charset="0"/>
              </a:defRPr>
            </a:lvl4pPr>
            <a:lvl5pPr marL="1927770" indent="-214196" defTabSz="807700" eaLnBrk="0" hangingPunct="0">
              <a:defRPr sz="1200">
                <a:solidFill>
                  <a:schemeClr val="bg1"/>
                </a:solidFill>
                <a:latin typeface="Arial" charset="0"/>
              </a:defRPr>
            </a:lvl5pPr>
            <a:lvl6pPr marL="2356164" indent="-214196" algn="ctr" defTabSz="807700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Arial" charset="0"/>
              </a:defRPr>
            </a:lvl6pPr>
            <a:lvl7pPr marL="2784558" indent="-214196" algn="ctr" defTabSz="807700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Arial" charset="0"/>
              </a:defRPr>
            </a:lvl7pPr>
            <a:lvl8pPr marL="3212950" indent="-214196" algn="ctr" defTabSz="807700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Arial" charset="0"/>
              </a:defRPr>
            </a:lvl8pPr>
            <a:lvl9pPr marL="3641343" indent="-214196" algn="ctr" defTabSz="807700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Arial" charset="0"/>
              </a:defRPr>
            </a:lvl9pPr>
          </a:lstStyle>
          <a:p>
            <a:fld id="{57DEBAD8-5835-451E-AEA7-51330FF15875}" type="slidenum">
              <a:rPr lang="en-US" sz="1700">
                <a:solidFill>
                  <a:schemeClr val="tx1"/>
                </a:solidFill>
                <a:latin typeface="Times New Roman" pitchFamily="18" charset="0"/>
              </a:rPr>
              <a:pPr/>
              <a:t>1</a:t>
            </a:fld>
            <a:endParaRPr lang="en-US" sz="17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14908199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BF4308-8D4E-4672-9790-CAD098B1FD7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6846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BF4308-8D4E-4672-9790-CAD098B1FD7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6846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BF4308-8D4E-4672-9790-CAD098B1FD7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6846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BF4308-8D4E-4672-9790-CAD098B1FD7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6846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BF4308-8D4E-4672-9790-CAD098B1FD72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6846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BF4308-8D4E-4672-9790-CAD098B1FD72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684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750" y="404813"/>
            <a:ext cx="8280400" cy="287337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7099300" y="6356350"/>
            <a:ext cx="2311400" cy="365125"/>
          </a:xfrm>
        </p:spPr>
        <p:txBody>
          <a:bodyPr/>
          <a:lstStyle>
            <a:lvl1pPr>
              <a:defRPr baseline="0">
                <a:solidFill>
                  <a:srgbClr val="0066FF"/>
                </a:solidFill>
              </a:defRPr>
            </a:lvl1pPr>
          </a:lstStyle>
          <a:p>
            <a:fld id="{F81DE0B8-AE7C-4160-BA15-DD9714B3EC0B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087404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7099300" y="6356350"/>
            <a:ext cx="2311400" cy="365125"/>
          </a:xfrm>
        </p:spPr>
        <p:txBody>
          <a:bodyPr/>
          <a:lstStyle>
            <a:lvl1pPr>
              <a:defRPr baseline="0">
                <a:solidFill>
                  <a:srgbClr val="0066FF"/>
                </a:solidFill>
              </a:defRPr>
            </a:lvl1pPr>
          </a:lstStyle>
          <a:p>
            <a:fld id="{F81DE0B8-AE7C-4160-BA15-DD9714B3EC0B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129361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aseline="0">
                <a:solidFill>
                  <a:srgbClr val="0066FF"/>
                </a:solidFill>
              </a:defRPr>
            </a:lvl1pPr>
          </a:lstStyle>
          <a:p>
            <a:fld id="{F81DE0B8-AE7C-4160-BA15-DD9714B3EC0B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20750" y="404813"/>
            <a:ext cx="8280400" cy="287337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59153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4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2520" y="908050"/>
            <a:ext cx="8784976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dirty="0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969224" y="637624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DE0B8-AE7C-4160-BA15-DD9714B3EC0B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2" name="Line 40"/>
          <p:cNvSpPr>
            <a:spLocks noChangeShapeType="1"/>
          </p:cNvSpPr>
          <p:nvPr userDrawn="1"/>
        </p:nvSpPr>
        <p:spPr bwMode="auto">
          <a:xfrm flipH="1">
            <a:off x="632520" y="980728"/>
            <a:ext cx="8784976" cy="0"/>
          </a:xfrm>
          <a:prstGeom prst="line">
            <a:avLst/>
          </a:prstGeom>
          <a:noFill/>
          <a:ln w="19050">
            <a:solidFill>
              <a:srgbClr val="003399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l-GR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520" y="0"/>
            <a:ext cx="8784976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4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16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6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6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6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6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140000"/>
        </a:lnSpc>
        <a:spcBef>
          <a:spcPct val="25000"/>
        </a:spcBef>
        <a:spcAft>
          <a:spcPct val="0"/>
        </a:spcAft>
        <a:buClr>
          <a:srgbClr val="003366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798513" indent="-265113" algn="l" rtl="0" eaLnBrk="0" fontAlgn="base" hangingPunct="0">
        <a:lnSpc>
          <a:spcPct val="110000"/>
        </a:lnSpc>
        <a:spcBef>
          <a:spcPct val="25000"/>
        </a:spcBef>
        <a:spcAft>
          <a:spcPct val="0"/>
        </a:spcAft>
        <a:buClr>
          <a:schemeClr val="tx1"/>
        </a:buClr>
        <a:buSzPct val="135000"/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2pPr>
      <a:lvl3pPr marL="1333500" indent="-344488" algn="l" rtl="0" eaLnBrk="0" fontAlgn="base" hangingPunct="0">
        <a:lnSpc>
          <a:spcPct val="110000"/>
        </a:lnSpc>
        <a:spcBef>
          <a:spcPct val="25000"/>
        </a:spcBef>
        <a:spcAft>
          <a:spcPct val="0"/>
        </a:spcAft>
        <a:buClr>
          <a:schemeClr val="tx1"/>
        </a:buClr>
        <a:buSzPct val="150000"/>
        <a:buChar char="•"/>
        <a:defRPr sz="1400">
          <a:solidFill>
            <a:schemeClr val="tx1"/>
          </a:solidFill>
          <a:latin typeface="+mn-lt"/>
        </a:defRPr>
      </a:lvl3pPr>
      <a:lvl4pPr marL="17526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4pPr>
      <a:lvl5pPr marL="21717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5pPr>
      <a:lvl6pPr marL="26289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6pPr>
      <a:lvl7pPr marL="30861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7pPr>
      <a:lvl8pPr marL="35433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8pPr>
      <a:lvl9pPr marL="40005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 bwMode="auto">
          <a:xfrm>
            <a:off x="1066800" y="2463031"/>
            <a:ext cx="7772400" cy="1470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lnSpcReduction="100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9pPr>
          </a:lstStyle>
          <a:p>
            <a:pPr algn="ctr">
              <a:spcBef>
                <a:spcPts val="600"/>
              </a:spcBef>
              <a:spcAft>
                <a:spcPts val="600"/>
              </a:spcAft>
            </a:pPr>
            <a:endParaRPr lang="el-GR" sz="2400" kern="0" dirty="0" smtClean="0"/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l-GR" sz="2400" kern="0" dirty="0"/>
              <a:t>Κομβικός ο ρόλος της Διαχείρισης Κινδύνων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l-GR" sz="2400" kern="0" dirty="0"/>
              <a:t>στη Διαχείριση Επενδύσεων</a:t>
            </a:r>
            <a:r>
              <a:rPr lang="en-US" sz="2400" kern="0" dirty="0"/>
              <a:t> </a:t>
            </a:r>
            <a:endParaRPr lang="el-GR" sz="2400" kern="0" dirty="0"/>
          </a:p>
          <a:p>
            <a:pPr algn="ctr"/>
            <a:endParaRPr lang="el-GR" sz="2400" kern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9417496" y="6552728"/>
            <a:ext cx="295176" cy="332656"/>
          </a:xfrm>
        </p:spPr>
        <p:txBody>
          <a:bodyPr/>
          <a:lstStyle/>
          <a:p>
            <a:fld id="{F81DE0B8-AE7C-4160-BA15-DD9714B3EC0B}" type="slidenum">
              <a:rPr lang="el-GR" sz="1100" smtClean="0"/>
              <a:pPr/>
              <a:t>2</a:t>
            </a:fld>
            <a:endParaRPr lang="el-GR" sz="1100" dirty="0"/>
          </a:p>
        </p:txBody>
      </p:sp>
      <p:sp>
        <p:nvSpPr>
          <p:cNvPr id="3" name="TextBox 2"/>
          <p:cNvSpPr txBox="1"/>
          <p:nvPr/>
        </p:nvSpPr>
        <p:spPr>
          <a:xfrm>
            <a:off x="560512" y="620688"/>
            <a:ext cx="900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>
              <a:defRPr sz="1700">
                <a:solidFill>
                  <a:schemeClr val="tx1"/>
                </a:solidFill>
              </a:defRPr>
            </a:lvl1pPr>
          </a:lstStyle>
          <a:p>
            <a:r>
              <a:rPr lang="el-GR" sz="1600" dirty="0"/>
              <a:t>Οι προκλήσεις των </a:t>
            </a:r>
            <a:r>
              <a:rPr lang="el-GR" sz="1600" dirty="0" smtClean="0"/>
              <a:t>Συνταξιοδοτικών Ταμείων </a:t>
            </a:r>
            <a:r>
              <a:rPr lang="el-GR" sz="1600" dirty="0"/>
              <a:t>στο σύγχρονο διεθνές οικονομικό περιβάλλον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2520" y="1340768"/>
            <a:ext cx="8784976" cy="2646878"/>
          </a:xfrm>
          <a:prstGeom prst="rect">
            <a:avLst/>
          </a:prstGeom>
          <a:solidFill>
            <a:srgbClr val="EAF0F6"/>
          </a:solidFill>
          <a:ln w="6350">
            <a:noFill/>
          </a:ln>
        </p:spPr>
        <p:txBody>
          <a:bodyPr wrap="square" rtlCol="0">
            <a:spAutoFit/>
          </a:bodyPr>
          <a:lstStyle/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marL="285750" indent="-285750" algn="l">
              <a:buFont typeface="Arial" pitchFamily="34" charset="0"/>
              <a:buChar char="•"/>
            </a:pPr>
            <a:r>
              <a:rPr lang="el-GR" sz="1300" b="1" dirty="0" smtClean="0">
                <a:solidFill>
                  <a:schemeClr val="tx1"/>
                </a:solidFill>
              </a:rPr>
              <a:t>Χρηματοδοτικά κενά στα συνταξιοδοτικά προγράμματα </a:t>
            </a:r>
          </a:p>
          <a:p>
            <a:pPr algn="l"/>
            <a:r>
              <a:rPr lang="el-GR" dirty="0">
                <a:solidFill>
                  <a:schemeClr val="tx1"/>
                </a:solidFill>
              </a:rPr>
              <a:t> </a:t>
            </a:r>
            <a:r>
              <a:rPr lang="el-GR" dirty="0" smtClean="0">
                <a:solidFill>
                  <a:schemeClr val="tx1"/>
                </a:solidFill>
              </a:rPr>
              <a:t>     </a:t>
            </a:r>
            <a:r>
              <a:rPr lang="el-GR" sz="1300" dirty="0">
                <a:solidFill>
                  <a:schemeClr val="tx1"/>
                </a:solidFill>
              </a:rPr>
              <a:t>Το δημογραφικό πρόβλημα, η συνεχόμενη γήρανση του </a:t>
            </a:r>
            <a:r>
              <a:rPr lang="el-GR" sz="1300" dirty="0" smtClean="0">
                <a:solidFill>
                  <a:schemeClr val="tx1"/>
                </a:solidFill>
              </a:rPr>
              <a:t>πληθυσμού και η επιδείνωση του λόγου</a:t>
            </a:r>
            <a:br>
              <a:rPr lang="el-GR" sz="1300" dirty="0" smtClean="0">
                <a:solidFill>
                  <a:schemeClr val="tx1"/>
                </a:solidFill>
              </a:rPr>
            </a:br>
            <a:r>
              <a:rPr lang="el-GR" sz="1300" dirty="0" smtClean="0">
                <a:solidFill>
                  <a:schemeClr val="tx1"/>
                </a:solidFill>
              </a:rPr>
              <a:t>       εργαζομένων προς συνταξιούχους δημιουργούν μεγάλα χρηματοδοτικά κενά.</a:t>
            </a:r>
          </a:p>
          <a:p>
            <a:pPr algn="l"/>
            <a:endParaRPr lang="el-GR" sz="1300" dirty="0">
              <a:solidFill>
                <a:schemeClr val="tx1"/>
              </a:solidFill>
            </a:endParaRPr>
          </a:p>
          <a:p>
            <a:pPr marL="285750" indent="-285750" algn="l">
              <a:buFont typeface="Arial" pitchFamily="34" charset="0"/>
              <a:buChar char="•"/>
            </a:pPr>
            <a:r>
              <a:rPr lang="el-GR" sz="1300" b="1" dirty="0" smtClean="0">
                <a:solidFill>
                  <a:schemeClr val="tx1"/>
                </a:solidFill>
              </a:rPr>
              <a:t>Οικονομική κρίση – Χαμηλή Ανάπτυξη – </a:t>
            </a:r>
            <a:r>
              <a:rPr lang="el-GR" sz="1300" b="1" dirty="0">
                <a:solidFill>
                  <a:schemeClr val="tx1"/>
                </a:solidFill>
              </a:rPr>
              <a:t>Χαμηλός Πληθωρισμός </a:t>
            </a:r>
            <a:endParaRPr lang="el-GR" sz="1300" b="1" dirty="0" smtClean="0">
              <a:solidFill>
                <a:schemeClr val="tx1"/>
              </a:solidFill>
            </a:endParaRPr>
          </a:p>
          <a:p>
            <a:pPr algn="l"/>
            <a:r>
              <a:rPr lang="el-GR" sz="1300" dirty="0" smtClean="0">
                <a:solidFill>
                  <a:schemeClr val="tx1"/>
                </a:solidFill>
              </a:rPr>
              <a:t>       Η οικονομική κρίση του 2008, που συνέβαλλε στην απώλεια μεγάλου μέρους της περιουσίας των</a:t>
            </a:r>
            <a:br>
              <a:rPr lang="el-GR" sz="1300" dirty="0" smtClean="0">
                <a:solidFill>
                  <a:schemeClr val="tx1"/>
                </a:solidFill>
              </a:rPr>
            </a:br>
            <a:r>
              <a:rPr lang="el-GR" sz="1300" dirty="0" smtClean="0">
                <a:solidFill>
                  <a:schemeClr val="tx1"/>
                </a:solidFill>
              </a:rPr>
              <a:t>       Ταμείων, καθώς και </a:t>
            </a:r>
            <a:r>
              <a:rPr lang="el-GR" sz="1300" dirty="0">
                <a:solidFill>
                  <a:schemeClr val="tx1"/>
                </a:solidFill>
              </a:rPr>
              <a:t>το υφιστάμενο περιβάλλον χαμηλής ανάπτυξης και </a:t>
            </a:r>
            <a:r>
              <a:rPr lang="el-GR" sz="1300" dirty="0" smtClean="0">
                <a:solidFill>
                  <a:schemeClr val="tx1"/>
                </a:solidFill>
              </a:rPr>
              <a:t>χαμηλού πληθωρισμού </a:t>
            </a:r>
            <a:br>
              <a:rPr lang="el-GR" sz="1300" dirty="0" smtClean="0">
                <a:solidFill>
                  <a:schemeClr val="tx1"/>
                </a:solidFill>
              </a:rPr>
            </a:br>
            <a:r>
              <a:rPr lang="el-GR" sz="1300" dirty="0" smtClean="0">
                <a:solidFill>
                  <a:schemeClr val="tx1"/>
                </a:solidFill>
              </a:rPr>
              <a:t>       δυσχεραίνουν την </a:t>
            </a:r>
            <a:r>
              <a:rPr lang="el-GR" sz="1300" dirty="0">
                <a:solidFill>
                  <a:schemeClr val="tx1"/>
                </a:solidFill>
              </a:rPr>
              <a:t>κάλυψη των χρηματοδοτικών κενών των </a:t>
            </a:r>
            <a:r>
              <a:rPr lang="el-GR" sz="1300" dirty="0" smtClean="0">
                <a:solidFill>
                  <a:schemeClr val="tx1"/>
                </a:solidFill>
              </a:rPr>
              <a:t>Ταμείων.</a:t>
            </a:r>
            <a:br>
              <a:rPr lang="el-GR" sz="1300" dirty="0" smtClean="0">
                <a:solidFill>
                  <a:schemeClr val="tx1"/>
                </a:solidFill>
              </a:rPr>
            </a:b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5" name="Right Arrow 4"/>
          <p:cNvSpPr/>
          <p:nvPr/>
        </p:nvSpPr>
        <p:spPr bwMode="auto">
          <a:xfrm rot="5400000">
            <a:off x="4558737" y="4183304"/>
            <a:ext cx="356478" cy="432047"/>
          </a:xfrm>
          <a:prstGeom prst="rightArrow">
            <a:avLst/>
          </a:prstGeom>
          <a:solidFill>
            <a:srgbClr val="0066CC"/>
          </a:solidFill>
          <a:ln w="9525" cap="flat" cmpd="sng" algn="ctr">
            <a:solidFill>
              <a:srgbClr val="0066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2520" y="4797152"/>
            <a:ext cx="8784976" cy="1131079"/>
          </a:xfrm>
          <a:prstGeom prst="rect">
            <a:avLst/>
          </a:prstGeom>
          <a:solidFill>
            <a:srgbClr val="EAF0F6"/>
          </a:solidFill>
          <a:ln w="6350">
            <a:solidFill>
              <a:srgbClr val="0066CC"/>
            </a:solidFill>
          </a:ln>
        </p:spPr>
        <p:txBody>
          <a:bodyPr wrap="square" rtlCol="0">
            <a:spAutoFit/>
          </a:bodyPr>
          <a:lstStyle/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l-GR" sz="1300" b="1" dirty="0">
                <a:solidFill>
                  <a:schemeClr val="tx1"/>
                </a:solidFill>
              </a:rPr>
              <a:t>Α</a:t>
            </a:r>
            <a:r>
              <a:rPr lang="el-GR" sz="1300" b="1" dirty="0" smtClean="0">
                <a:solidFill>
                  <a:schemeClr val="tx1"/>
                </a:solidFill>
              </a:rPr>
              <a:t>νάγκη αναζήτησης υψηλότερων αποδόσεων </a:t>
            </a:r>
            <a:r>
              <a:rPr lang="el-GR" sz="1300" dirty="0" smtClean="0">
                <a:solidFill>
                  <a:schemeClr val="tx1"/>
                </a:solidFill>
              </a:rPr>
              <a:t>στα υπό διαχείριση χαρτοφυλάκια με στόχο την κάλυψη των συνεχώς αυξανόμενων χρηματοδοτικών κενών.</a:t>
            </a:r>
          </a:p>
          <a:p>
            <a:pPr algn="l"/>
            <a:r>
              <a:rPr lang="el-GR" dirty="0" smtClean="0">
                <a:solidFill>
                  <a:schemeClr val="tx1"/>
                </a:solidFill>
              </a:rPr>
              <a:t>      </a:t>
            </a:r>
            <a:endParaRPr lang="el-G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3948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9417496" y="6525344"/>
            <a:ext cx="295176" cy="332656"/>
          </a:xfrm>
        </p:spPr>
        <p:txBody>
          <a:bodyPr/>
          <a:lstStyle/>
          <a:p>
            <a:fld id="{F81DE0B8-AE7C-4160-BA15-DD9714B3EC0B}" type="slidenum">
              <a:rPr lang="el-GR" sz="1100" smtClean="0"/>
              <a:pPr/>
              <a:t>3</a:t>
            </a:fld>
            <a:endParaRPr lang="el-GR" sz="1100" dirty="0"/>
          </a:p>
        </p:txBody>
      </p:sp>
      <p:sp>
        <p:nvSpPr>
          <p:cNvPr id="6" name="TextBox 5"/>
          <p:cNvSpPr txBox="1"/>
          <p:nvPr/>
        </p:nvSpPr>
        <p:spPr>
          <a:xfrm>
            <a:off x="560512" y="620688"/>
            <a:ext cx="8208912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>
              <a:defRPr sz="1700">
                <a:solidFill>
                  <a:schemeClr val="tx1"/>
                </a:solidFill>
              </a:defRPr>
            </a:lvl1pPr>
          </a:lstStyle>
          <a:p>
            <a:r>
              <a:rPr lang="el-GR" dirty="0"/>
              <a:t>Νέα προσέγγιση στην διαχείριση συνταξιοδοτικών χαρτοφυλακίων   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53832" y="1754143"/>
            <a:ext cx="2803023" cy="3277820"/>
          </a:xfrm>
          <a:prstGeom prst="rect">
            <a:avLst/>
          </a:prstGeom>
          <a:solidFill>
            <a:srgbClr val="EAF0F6"/>
          </a:solidFill>
          <a:ln w="6350"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l-GR" u="sng" dirty="0" smtClean="0">
                <a:solidFill>
                  <a:schemeClr val="tx1"/>
                </a:solidFill>
              </a:rPr>
              <a:t/>
            </a:r>
            <a:br>
              <a:rPr lang="el-GR" u="sng" dirty="0" smtClean="0">
                <a:solidFill>
                  <a:schemeClr val="tx1"/>
                </a:solidFill>
              </a:rPr>
            </a:br>
            <a:r>
              <a:rPr lang="el-GR" u="sng" dirty="0" smtClean="0">
                <a:solidFill>
                  <a:schemeClr val="tx1"/>
                </a:solidFill>
              </a:rPr>
              <a:t/>
            </a:r>
            <a:br>
              <a:rPr lang="el-GR" u="sng" dirty="0" smtClean="0">
                <a:solidFill>
                  <a:schemeClr val="tx1"/>
                </a:solidFill>
              </a:rPr>
            </a:br>
            <a:endParaRPr lang="el-GR" u="sng" dirty="0" smtClean="0">
              <a:solidFill>
                <a:schemeClr val="tx1"/>
              </a:solidFill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l-GR" sz="1300" dirty="0" smtClean="0">
                <a:solidFill>
                  <a:schemeClr val="tx1"/>
                </a:solidFill>
              </a:rPr>
              <a:t/>
            </a:r>
            <a:br>
              <a:rPr lang="el-GR" sz="1300" dirty="0" smtClean="0">
                <a:solidFill>
                  <a:schemeClr val="tx1"/>
                </a:solidFill>
              </a:rPr>
            </a:br>
            <a:r>
              <a:rPr lang="el-GR" sz="1300" dirty="0" smtClean="0">
                <a:solidFill>
                  <a:schemeClr val="tx1"/>
                </a:solidFill>
              </a:rPr>
              <a:t>Παραδοσιακή μακροπρόθεσμη στρατηγική </a:t>
            </a:r>
            <a:r>
              <a:rPr lang="el-GR" sz="1300" b="1" dirty="0" smtClean="0">
                <a:solidFill>
                  <a:schemeClr val="tx1"/>
                </a:solidFill>
              </a:rPr>
              <a:t>χαμηλού</a:t>
            </a:r>
            <a:r>
              <a:rPr lang="el-GR" sz="1300" dirty="0" smtClean="0">
                <a:solidFill>
                  <a:schemeClr val="tx1"/>
                </a:solidFill>
              </a:rPr>
              <a:t> επενδυτικού κινδύνου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l-GR" sz="1300" b="1" dirty="0" smtClean="0">
                <a:solidFill>
                  <a:schemeClr val="tx1"/>
                </a:solidFill>
              </a:rPr>
              <a:t>Σταθεροί</a:t>
            </a:r>
            <a:r>
              <a:rPr lang="el-GR" sz="1300" dirty="0" smtClean="0">
                <a:solidFill>
                  <a:schemeClr val="tx1"/>
                </a:solidFill>
              </a:rPr>
              <a:t> </a:t>
            </a:r>
            <a:r>
              <a:rPr lang="el-GR" sz="1300" dirty="0">
                <a:solidFill>
                  <a:schemeClr val="tx1"/>
                </a:solidFill>
              </a:rPr>
              <a:t>Δείκτες Αναφοράς   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l-GR" sz="1300" dirty="0" smtClean="0">
                <a:solidFill>
                  <a:schemeClr val="tx1"/>
                </a:solidFill>
              </a:rPr>
              <a:t>Επενδύσεις σε ομόλογα και </a:t>
            </a:r>
            <a:r>
              <a:rPr lang="el-GR" sz="1300" b="1" dirty="0" smtClean="0">
                <a:solidFill>
                  <a:schemeClr val="tx1"/>
                </a:solidFill>
              </a:rPr>
              <a:t>ασφαλή</a:t>
            </a:r>
            <a:r>
              <a:rPr lang="el-GR" sz="1300" dirty="0" smtClean="0">
                <a:solidFill>
                  <a:schemeClr val="tx1"/>
                </a:solidFill>
              </a:rPr>
              <a:t> περιουσιακά στοιχεία</a:t>
            </a:r>
          </a:p>
          <a:p>
            <a:pPr algn="l">
              <a:spcBef>
                <a:spcPts val="600"/>
              </a:spcBef>
              <a:spcAft>
                <a:spcPts val="1200"/>
              </a:spcAft>
            </a:pPr>
            <a:r>
              <a:rPr lang="el-GR" sz="1300" dirty="0" smtClean="0">
                <a:solidFill>
                  <a:schemeClr val="tx1"/>
                </a:solidFill>
              </a:rPr>
              <a:t>Περιορισμένη η αξιολόγηση των επενδυτικών κινδύνων</a:t>
            </a:r>
            <a:br>
              <a:rPr lang="el-GR" sz="1300" dirty="0" smtClean="0">
                <a:solidFill>
                  <a:schemeClr val="tx1"/>
                </a:solidFill>
              </a:rPr>
            </a:br>
            <a:endParaRPr lang="el-GR" sz="1300" dirty="0" smtClean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92960" y="1683740"/>
            <a:ext cx="4104456" cy="3424014"/>
          </a:xfrm>
          <a:prstGeom prst="rect">
            <a:avLst/>
          </a:prstGeom>
          <a:solidFill>
            <a:srgbClr val="EAF0F6"/>
          </a:solidFill>
          <a:ln w="6350"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l-GR" u="sng" dirty="0" smtClean="0">
                <a:solidFill>
                  <a:schemeClr val="tx1"/>
                </a:solidFill>
              </a:rPr>
              <a:t/>
            </a:r>
            <a:br>
              <a:rPr lang="el-GR" u="sng" dirty="0" smtClean="0">
                <a:solidFill>
                  <a:schemeClr val="tx1"/>
                </a:solidFill>
              </a:rPr>
            </a:br>
            <a:r>
              <a:rPr lang="el-GR" u="sng" dirty="0" smtClean="0">
                <a:solidFill>
                  <a:schemeClr val="tx1"/>
                </a:solidFill>
              </a:rPr>
              <a:t/>
            </a:r>
            <a:br>
              <a:rPr lang="el-GR" u="sng" dirty="0" smtClean="0">
                <a:solidFill>
                  <a:schemeClr val="tx1"/>
                </a:solidFill>
              </a:rPr>
            </a:br>
            <a:endParaRPr lang="el-GR" u="sng" dirty="0" smtClean="0">
              <a:solidFill>
                <a:schemeClr val="tx1"/>
              </a:solidFill>
            </a:endParaRPr>
          </a:p>
          <a:p>
            <a:pPr algn="l"/>
            <a:endParaRPr lang="el-GR" sz="1300" dirty="0" smtClean="0">
              <a:solidFill>
                <a:schemeClr val="tx1"/>
              </a:solidFill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l-GR" sz="1300" dirty="0" smtClean="0">
                <a:solidFill>
                  <a:schemeClr val="tx1"/>
                </a:solidFill>
              </a:rPr>
              <a:t>Υιοθέτηση </a:t>
            </a:r>
            <a:r>
              <a:rPr lang="el-GR" sz="1300" b="1" dirty="0" smtClean="0">
                <a:solidFill>
                  <a:schemeClr val="tx1"/>
                </a:solidFill>
              </a:rPr>
              <a:t>ευέλικτων</a:t>
            </a:r>
            <a:r>
              <a:rPr lang="el-GR" sz="1300" dirty="0" smtClean="0">
                <a:solidFill>
                  <a:schemeClr val="tx1"/>
                </a:solidFill>
              </a:rPr>
              <a:t> και πιο </a:t>
            </a:r>
            <a:r>
              <a:rPr lang="el-GR" sz="1300" b="1" dirty="0" smtClean="0">
                <a:solidFill>
                  <a:schemeClr val="tx1"/>
                </a:solidFill>
              </a:rPr>
              <a:t>επιθετικών </a:t>
            </a:r>
            <a:r>
              <a:rPr lang="el-GR" sz="1300" dirty="0" smtClean="0">
                <a:solidFill>
                  <a:schemeClr val="tx1"/>
                </a:solidFill>
              </a:rPr>
              <a:t>στρατηγικών  επενδύσεων</a:t>
            </a:r>
            <a:r>
              <a:rPr lang="en-US" sz="1300" dirty="0" smtClean="0">
                <a:solidFill>
                  <a:schemeClr val="tx1"/>
                </a:solidFill>
              </a:rPr>
              <a:t>,</a:t>
            </a:r>
            <a:r>
              <a:rPr lang="el-GR" sz="1300" dirty="0" smtClean="0">
                <a:solidFill>
                  <a:schemeClr val="tx1"/>
                </a:solidFill>
              </a:rPr>
              <a:t> με προσανατολισμό στην κάλυψη </a:t>
            </a:r>
            <a:r>
              <a:rPr lang="el-GR" sz="1300" dirty="0">
                <a:solidFill>
                  <a:schemeClr val="tx1"/>
                </a:solidFill>
              </a:rPr>
              <a:t>των </a:t>
            </a:r>
            <a:r>
              <a:rPr lang="el-GR" sz="1300" dirty="0" smtClean="0">
                <a:solidFill>
                  <a:schemeClr val="tx1"/>
                </a:solidFill>
              </a:rPr>
              <a:t>χρηματοδοτικών κενών (</a:t>
            </a:r>
            <a:r>
              <a:rPr lang="en-US" sz="1300" dirty="0" smtClean="0">
                <a:solidFill>
                  <a:schemeClr val="tx1"/>
                </a:solidFill>
              </a:rPr>
              <a:t>Liability </a:t>
            </a:r>
            <a:r>
              <a:rPr lang="en-US" sz="1300" dirty="0">
                <a:solidFill>
                  <a:schemeClr val="tx1"/>
                </a:solidFill>
              </a:rPr>
              <a:t>Driven Investments</a:t>
            </a:r>
            <a:r>
              <a:rPr lang="en-US" sz="1300" dirty="0" smtClean="0">
                <a:solidFill>
                  <a:schemeClr val="tx1"/>
                </a:solidFill>
              </a:rPr>
              <a:t>)</a:t>
            </a:r>
            <a:r>
              <a:rPr lang="el-GR" sz="1300" dirty="0" smtClean="0">
                <a:solidFill>
                  <a:schemeClr val="tx1"/>
                </a:solidFill>
              </a:rPr>
              <a:t> </a:t>
            </a:r>
            <a:endParaRPr lang="el-GR" sz="1300" dirty="0">
              <a:solidFill>
                <a:schemeClr val="tx1"/>
              </a:solidFill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l-GR" sz="1300" dirty="0" smtClean="0">
                <a:solidFill>
                  <a:schemeClr val="tx1"/>
                </a:solidFill>
              </a:rPr>
              <a:t>Συχνή </a:t>
            </a:r>
            <a:r>
              <a:rPr lang="el-GR" sz="1300" b="1" dirty="0">
                <a:solidFill>
                  <a:schemeClr val="tx1"/>
                </a:solidFill>
              </a:rPr>
              <a:t>επαναξιολόγηση</a:t>
            </a:r>
            <a:r>
              <a:rPr lang="el-GR" sz="1300" dirty="0">
                <a:solidFill>
                  <a:schemeClr val="tx1"/>
                </a:solidFill>
              </a:rPr>
              <a:t> των </a:t>
            </a:r>
            <a:r>
              <a:rPr lang="el-GR" sz="1300" dirty="0" smtClean="0">
                <a:solidFill>
                  <a:schemeClr val="tx1"/>
                </a:solidFill>
              </a:rPr>
              <a:t>επενδυτικών στόχων</a:t>
            </a:r>
            <a:r>
              <a:rPr lang="en-US" sz="1300" dirty="0" smtClean="0">
                <a:solidFill>
                  <a:schemeClr val="tx1"/>
                </a:solidFill>
              </a:rPr>
              <a:t> </a:t>
            </a:r>
            <a:r>
              <a:rPr lang="el-GR" sz="1300" dirty="0" smtClean="0">
                <a:solidFill>
                  <a:schemeClr val="tx1"/>
                </a:solidFill>
              </a:rPr>
              <a:t>/</a:t>
            </a:r>
            <a:r>
              <a:rPr lang="en-US" sz="1300" dirty="0" smtClean="0">
                <a:solidFill>
                  <a:schemeClr val="tx1"/>
                </a:solidFill>
              </a:rPr>
              <a:t> </a:t>
            </a:r>
            <a:r>
              <a:rPr lang="el-GR" sz="1300" dirty="0" smtClean="0">
                <a:solidFill>
                  <a:schemeClr val="tx1"/>
                </a:solidFill>
              </a:rPr>
              <a:t>στρατηγικών </a:t>
            </a:r>
            <a:r>
              <a:rPr lang="el-GR" sz="1300" dirty="0">
                <a:solidFill>
                  <a:schemeClr val="tx1"/>
                </a:solidFill>
              </a:rPr>
              <a:t>Δεικτών </a:t>
            </a:r>
            <a:r>
              <a:rPr lang="el-GR" sz="1300" dirty="0" smtClean="0">
                <a:solidFill>
                  <a:schemeClr val="tx1"/>
                </a:solidFill>
              </a:rPr>
              <a:t>Αναφοράς</a:t>
            </a:r>
            <a:endParaRPr lang="el-GR" sz="1300" dirty="0">
              <a:solidFill>
                <a:schemeClr val="tx1"/>
              </a:solidFill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l-GR" sz="1300" dirty="0" smtClean="0">
                <a:solidFill>
                  <a:schemeClr val="tx1"/>
                </a:solidFill>
              </a:rPr>
              <a:t>Χρήση σύγχρονων χρηματοοικονομικών εργαλείων, όπως παράγωγα και </a:t>
            </a:r>
            <a:r>
              <a:rPr lang="en-US" sz="1300" dirty="0" smtClean="0">
                <a:solidFill>
                  <a:schemeClr val="tx1"/>
                </a:solidFill>
              </a:rPr>
              <a:t>swaps, </a:t>
            </a:r>
            <a:r>
              <a:rPr lang="el-GR" sz="1300" dirty="0" smtClean="0">
                <a:solidFill>
                  <a:schemeClr val="tx1"/>
                </a:solidFill>
              </a:rPr>
              <a:t>υψηλή </a:t>
            </a:r>
            <a:r>
              <a:rPr lang="el-GR" sz="1300" b="1" dirty="0" smtClean="0">
                <a:solidFill>
                  <a:schemeClr val="tx1"/>
                </a:solidFill>
              </a:rPr>
              <a:t>μόχλευση</a:t>
            </a:r>
            <a:r>
              <a:rPr lang="en-US" sz="1300" b="1" dirty="0" smtClean="0">
                <a:solidFill>
                  <a:schemeClr val="tx1"/>
                </a:solidFill>
              </a:rPr>
              <a:t/>
            </a:r>
            <a:br>
              <a:rPr lang="en-US" sz="1300" b="1" dirty="0" smtClean="0">
                <a:solidFill>
                  <a:schemeClr val="tx1"/>
                </a:solidFill>
              </a:rPr>
            </a:br>
            <a:r>
              <a:rPr lang="el-GR" sz="1300" b="1" dirty="0" smtClean="0">
                <a:solidFill>
                  <a:schemeClr val="tx1"/>
                </a:solidFill>
              </a:rPr>
              <a:t/>
            </a:r>
            <a:br>
              <a:rPr lang="el-GR" sz="1300" b="1" dirty="0" smtClean="0">
                <a:solidFill>
                  <a:schemeClr val="tx1"/>
                </a:solidFill>
              </a:rPr>
            </a:br>
            <a:r>
              <a:rPr lang="el-GR" sz="1300" dirty="0" smtClean="0">
                <a:solidFill>
                  <a:schemeClr val="tx1"/>
                </a:solidFill>
              </a:rPr>
              <a:t> </a:t>
            </a:r>
            <a:endParaRPr lang="el-GR" sz="1300" b="1" dirty="0" smtClean="0">
              <a:solidFill>
                <a:schemeClr val="tx1"/>
              </a:solidFill>
            </a:endParaRPr>
          </a:p>
        </p:txBody>
      </p:sp>
      <p:sp>
        <p:nvSpPr>
          <p:cNvPr id="8" name="Right Arrow 7"/>
          <p:cNvSpPr/>
          <p:nvPr/>
        </p:nvSpPr>
        <p:spPr bwMode="auto">
          <a:xfrm>
            <a:off x="3800872" y="3799492"/>
            <a:ext cx="635247" cy="426352"/>
          </a:xfrm>
          <a:prstGeom prst="rightArrow">
            <a:avLst/>
          </a:prstGeom>
          <a:solidFill>
            <a:srgbClr val="0066CC"/>
          </a:solidFill>
          <a:ln w="9525" cap="flat" cmpd="sng" algn="ctr">
            <a:solidFill>
              <a:srgbClr val="0066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578263" y="1207204"/>
            <a:ext cx="1512168" cy="1320721"/>
            <a:chOff x="84540" y="2168237"/>
            <a:chExt cx="1338635" cy="1208141"/>
          </a:xfrm>
        </p:grpSpPr>
        <p:sp>
          <p:nvSpPr>
            <p:cNvPr id="11" name="Oval 10"/>
            <p:cNvSpPr/>
            <p:nvPr/>
          </p:nvSpPr>
          <p:spPr>
            <a:xfrm>
              <a:off x="84540" y="2168237"/>
              <a:ext cx="1338635" cy="1208141"/>
            </a:xfrm>
            <a:prstGeom prst="ellipse">
              <a:avLst/>
            </a:prstGeom>
            <a:solidFill>
              <a:srgbClr val="0066CC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Oval 4"/>
            <p:cNvSpPr/>
            <p:nvPr/>
          </p:nvSpPr>
          <p:spPr>
            <a:xfrm>
              <a:off x="280579" y="2345165"/>
              <a:ext cx="946557" cy="8542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890" tIns="8890" rIns="8890" bIns="889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l-GR" sz="1400" kern="1200" dirty="0" smtClean="0"/>
                <a:t> Παλιά  προσέγγιση</a:t>
              </a:r>
              <a:endParaRPr lang="el-GR" sz="1400" kern="1200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214667" y="1234689"/>
            <a:ext cx="1512168" cy="1320721"/>
            <a:chOff x="84540" y="2168237"/>
            <a:chExt cx="1338635" cy="1208141"/>
          </a:xfrm>
        </p:grpSpPr>
        <p:sp>
          <p:nvSpPr>
            <p:cNvPr id="14" name="Oval 13"/>
            <p:cNvSpPr/>
            <p:nvPr/>
          </p:nvSpPr>
          <p:spPr>
            <a:xfrm>
              <a:off x="84540" y="2168237"/>
              <a:ext cx="1338635" cy="1208141"/>
            </a:xfrm>
            <a:prstGeom prst="ellipse">
              <a:avLst/>
            </a:prstGeom>
            <a:solidFill>
              <a:srgbClr val="0066CC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Oval 4"/>
            <p:cNvSpPr/>
            <p:nvPr/>
          </p:nvSpPr>
          <p:spPr>
            <a:xfrm>
              <a:off x="280579" y="2345165"/>
              <a:ext cx="946557" cy="8542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890" tIns="8890" rIns="8890" bIns="889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l-GR" sz="1400" kern="1200" dirty="0" smtClean="0"/>
                <a:t> Νέα προσέγγιση</a:t>
              </a:r>
              <a:endParaRPr lang="el-GR" sz="1400" kern="1200" dirty="0"/>
            </a:p>
          </p:txBody>
        </p:sp>
      </p:grpSp>
      <p:sp>
        <p:nvSpPr>
          <p:cNvPr id="16" name="Right Arrow 15"/>
          <p:cNvSpPr/>
          <p:nvPr/>
        </p:nvSpPr>
        <p:spPr bwMode="auto">
          <a:xfrm rot="5400000">
            <a:off x="6451878" y="5180934"/>
            <a:ext cx="353626" cy="327046"/>
          </a:xfrm>
          <a:prstGeom prst="rightArrow">
            <a:avLst/>
          </a:prstGeom>
          <a:solidFill>
            <a:srgbClr val="0066CC"/>
          </a:solidFill>
          <a:ln w="15875" cap="flat" cmpd="sng" algn="ctr">
            <a:solidFill>
              <a:srgbClr val="0066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92960" y="5627275"/>
            <a:ext cx="4104456" cy="892552"/>
          </a:xfrm>
          <a:prstGeom prst="rect">
            <a:avLst/>
          </a:prstGeom>
          <a:solidFill>
            <a:srgbClr val="EAF0F6"/>
          </a:solidFill>
          <a:ln w="6350">
            <a:solidFill>
              <a:srgbClr val="0066CC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300" dirty="0" smtClean="0">
                <a:solidFill>
                  <a:schemeClr val="tx1"/>
                </a:solidFill>
              </a:rPr>
              <a:t/>
            </a:r>
            <a:br>
              <a:rPr lang="en-US" sz="1300" dirty="0" smtClean="0">
                <a:solidFill>
                  <a:schemeClr val="tx1"/>
                </a:solidFill>
              </a:rPr>
            </a:br>
            <a:r>
              <a:rPr lang="el-GR" dirty="0">
                <a:solidFill>
                  <a:schemeClr val="tx1"/>
                </a:solidFill>
              </a:rPr>
              <a:t>Ανάγκη για </a:t>
            </a:r>
            <a:r>
              <a:rPr lang="el-GR" b="1" dirty="0">
                <a:solidFill>
                  <a:schemeClr val="tx1"/>
                </a:solidFill>
              </a:rPr>
              <a:t>Διαχείριση </a:t>
            </a:r>
            <a:r>
              <a:rPr lang="el-GR" b="1" dirty="0" smtClean="0">
                <a:solidFill>
                  <a:schemeClr val="tx1"/>
                </a:solidFill>
              </a:rPr>
              <a:t>Κινδύνων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l-GR" sz="15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1537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9417496" y="6525344"/>
            <a:ext cx="295176" cy="332656"/>
          </a:xfrm>
        </p:spPr>
        <p:txBody>
          <a:bodyPr/>
          <a:lstStyle/>
          <a:p>
            <a:fld id="{F81DE0B8-AE7C-4160-BA15-DD9714B3EC0B}" type="slidenum">
              <a:rPr lang="el-GR" sz="1100" smtClean="0"/>
              <a:pPr/>
              <a:t>4</a:t>
            </a:fld>
            <a:endParaRPr lang="el-GR" sz="1100" dirty="0"/>
          </a:p>
        </p:txBody>
      </p:sp>
      <p:sp>
        <p:nvSpPr>
          <p:cNvPr id="7" name="TextBox 6"/>
          <p:cNvSpPr txBox="1"/>
          <p:nvPr/>
        </p:nvSpPr>
        <p:spPr>
          <a:xfrm>
            <a:off x="560512" y="620688"/>
            <a:ext cx="8208912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l-GR" sz="1700" dirty="0" smtClean="0">
                <a:solidFill>
                  <a:schemeClr val="tx1"/>
                </a:solidFill>
              </a:rPr>
              <a:t>Συμμετοχή </a:t>
            </a:r>
            <a:r>
              <a:rPr lang="el-GR" sz="1700" dirty="0" smtClean="0">
                <a:solidFill>
                  <a:schemeClr val="tx1"/>
                </a:solidFill>
              </a:rPr>
              <a:t>της </a:t>
            </a:r>
            <a:r>
              <a:rPr lang="el-GR" sz="1700" smtClean="0">
                <a:solidFill>
                  <a:schemeClr val="tx1"/>
                </a:solidFill>
              </a:rPr>
              <a:t>Διαχείρισης Κινδύνων </a:t>
            </a:r>
            <a:r>
              <a:rPr lang="el-GR" sz="1700" smtClean="0">
                <a:solidFill>
                  <a:schemeClr val="tx1"/>
                </a:solidFill>
              </a:rPr>
              <a:t>στη </a:t>
            </a:r>
            <a:r>
              <a:rPr lang="el-GR" sz="1700" dirty="0" smtClean="0">
                <a:solidFill>
                  <a:schemeClr val="tx1"/>
                </a:solidFill>
              </a:rPr>
              <a:t>διαχείριση χαρτοφυλακίου</a:t>
            </a:r>
            <a:endParaRPr lang="el-GR" sz="1700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04528" y="1580035"/>
            <a:ext cx="8159137" cy="2451953"/>
          </a:xfrm>
          <a:prstGeom prst="rect">
            <a:avLst/>
          </a:prstGeom>
          <a:solidFill>
            <a:srgbClr val="EAF0F6"/>
          </a:solidFill>
        </p:spPr>
        <p:txBody>
          <a:bodyPr wrap="square" rtlCol="0">
            <a:spAutoFit/>
          </a:bodyPr>
          <a:lstStyle/>
          <a:p>
            <a:pPr algn="l"/>
            <a:endParaRPr lang="el-GR" sz="1300" dirty="0">
              <a:solidFill>
                <a:schemeClr val="tx1"/>
              </a:solidFill>
            </a:endParaRPr>
          </a:p>
          <a:p>
            <a:pPr marL="285750" indent="-285750" algn="l">
              <a:spcBef>
                <a:spcPts val="400"/>
              </a:spcBef>
              <a:spcAft>
                <a:spcPts val="400"/>
              </a:spcAft>
              <a:buFont typeface="Arial" pitchFamily="34" charset="0"/>
              <a:buChar char="•"/>
            </a:pPr>
            <a:r>
              <a:rPr lang="el-GR" sz="1300" dirty="0">
                <a:solidFill>
                  <a:schemeClr val="tx1"/>
                </a:solidFill>
              </a:rPr>
              <a:t>Δομική αλλαγή επενδυτικής </a:t>
            </a:r>
            <a:r>
              <a:rPr lang="el-GR" sz="1300" b="1" dirty="0">
                <a:solidFill>
                  <a:schemeClr val="tx1"/>
                </a:solidFill>
              </a:rPr>
              <a:t>κουλτούρας</a:t>
            </a:r>
            <a:r>
              <a:rPr lang="el-GR" sz="1300" dirty="0">
                <a:solidFill>
                  <a:schemeClr val="tx1"/>
                </a:solidFill>
              </a:rPr>
              <a:t> με χρήση της </a:t>
            </a:r>
            <a:r>
              <a:rPr lang="el-GR" sz="1300" b="1" dirty="0">
                <a:solidFill>
                  <a:schemeClr val="tx1"/>
                </a:solidFill>
              </a:rPr>
              <a:t>Διαχείρισης Κινδύνων </a:t>
            </a:r>
            <a:r>
              <a:rPr lang="el-GR" sz="1300" dirty="0">
                <a:solidFill>
                  <a:schemeClr val="tx1"/>
                </a:solidFill>
              </a:rPr>
              <a:t>ως επιπρόσθετο εργαλείο στη λήψη των επενδυτικών αποφάσεων.</a:t>
            </a:r>
            <a:br>
              <a:rPr lang="el-GR" sz="1300" dirty="0">
                <a:solidFill>
                  <a:schemeClr val="tx1"/>
                </a:solidFill>
              </a:rPr>
            </a:br>
            <a:endParaRPr lang="el-GR" sz="1300" dirty="0">
              <a:solidFill>
                <a:schemeClr val="tx1"/>
              </a:solidFill>
            </a:endParaRPr>
          </a:p>
          <a:p>
            <a:pPr marL="285750" indent="-285750" algn="l">
              <a:spcBef>
                <a:spcPts val="400"/>
              </a:spcBef>
              <a:spcAft>
                <a:spcPts val="400"/>
              </a:spcAft>
              <a:buFont typeface="Arial" pitchFamily="34" charset="0"/>
              <a:buChar char="•"/>
            </a:pPr>
            <a:r>
              <a:rPr lang="el-GR" sz="1300" dirty="0">
                <a:solidFill>
                  <a:schemeClr val="tx1"/>
                </a:solidFill>
              </a:rPr>
              <a:t>Μετάβαση σε σύγχρονα και αξιόπιστα </a:t>
            </a:r>
            <a:r>
              <a:rPr lang="el-GR" sz="1300" b="1" dirty="0">
                <a:solidFill>
                  <a:schemeClr val="tx1"/>
                </a:solidFill>
              </a:rPr>
              <a:t>μοντέλα προϋπολογισμού κινδύνου</a:t>
            </a:r>
            <a:r>
              <a:rPr lang="el-GR" sz="1300" dirty="0">
                <a:solidFill>
                  <a:schemeClr val="tx1"/>
                </a:solidFill>
              </a:rPr>
              <a:t>, ουσιαστική αξιοποίηση παραγόμενων αναφορών στη διαχείριση χαρτοφυλακίων.</a:t>
            </a:r>
            <a:br>
              <a:rPr lang="el-GR" sz="1300" dirty="0">
                <a:solidFill>
                  <a:schemeClr val="tx1"/>
                </a:solidFill>
              </a:rPr>
            </a:br>
            <a:endParaRPr lang="el-GR" sz="1300" dirty="0">
              <a:solidFill>
                <a:schemeClr val="tx1"/>
              </a:solidFill>
            </a:endParaRPr>
          </a:p>
          <a:p>
            <a:pPr marL="285750" indent="-285750" algn="l">
              <a:spcBef>
                <a:spcPts val="400"/>
              </a:spcBef>
              <a:spcAft>
                <a:spcPts val="400"/>
              </a:spcAft>
              <a:buFont typeface="Arial" pitchFamily="34" charset="0"/>
              <a:buChar char="•"/>
            </a:pPr>
            <a:r>
              <a:rPr lang="el-GR" sz="1300" b="1" dirty="0">
                <a:solidFill>
                  <a:schemeClr val="tx1"/>
                </a:solidFill>
              </a:rPr>
              <a:t>Ανάγκη για τον εμπλουτισμό γνώσης </a:t>
            </a:r>
            <a:r>
              <a:rPr lang="el-GR" sz="1300" dirty="0">
                <a:solidFill>
                  <a:schemeClr val="tx1"/>
                </a:solidFill>
              </a:rPr>
              <a:t>των στελεχών των Συνταξιοδοτικών Ταμείων σχετικά με τη </a:t>
            </a:r>
            <a:r>
              <a:rPr lang="el-GR" sz="1300" b="1" dirty="0">
                <a:solidFill>
                  <a:schemeClr val="tx1"/>
                </a:solidFill>
              </a:rPr>
              <a:t>Διαχείριση Κινδύνων</a:t>
            </a:r>
            <a:r>
              <a:rPr lang="en-US" sz="1300" b="1" dirty="0">
                <a:solidFill>
                  <a:schemeClr val="tx1"/>
                </a:solidFill>
              </a:rPr>
              <a:t> </a:t>
            </a:r>
            <a:r>
              <a:rPr lang="el-GR" sz="1300" dirty="0">
                <a:solidFill>
                  <a:schemeClr val="tx1"/>
                </a:solidFill>
              </a:rPr>
              <a:t>και το ρόλο της στη διαχείριση χαρτοφυλακίων.</a:t>
            </a:r>
            <a:endParaRPr lang="el-GR" sz="1300" dirty="0" smtClean="0">
              <a:solidFill>
                <a:schemeClr val="tx1"/>
              </a:solidFill>
            </a:endParaRPr>
          </a:p>
          <a:p>
            <a:pPr algn="l">
              <a:spcBef>
                <a:spcPts val="400"/>
              </a:spcBef>
              <a:spcAft>
                <a:spcPts val="400"/>
              </a:spcAft>
            </a:pPr>
            <a:endParaRPr lang="en-US" sz="1300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4529" y="5154191"/>
            <a:ext cx="8064896" cy="795089"/>
          </a:xfrm>
          <a:prstGeom prst="rect">
            <a:avLst/>
          </a:prstGeom>
          <a:solidFill>
            <a:srgbClr val="EAF0F6"/>
          </a:solidFill>
          <a:ln>
            <a:solidFill>
              <a:srgbClr val="0066CC"/>
            </a:solidFill>
          </a:ln>
        </p:spPr>
        <p:txBody>
          <a:bodyPr wrap="square" rtlCol="0">
            <a:spAutoFit/>
          </a:bodyPr>
          <a:lstStyle/>
          <a:p>
            <a:pPr algn="l">
              <a:spcBef>
                <a:spcPts val="400"/>
              </a:spcBef>
              <a:spcAft>
                <a:spcPts val="400"/>
              </a:spcAft>
            </a:pPr>
            <a:r>
              <a:rPr lang="en-US" sz="1300" dirty="0" smtClean="0">
                <a:solidFill>
                  <a:schemeClr val="tx1"/>
                </a:solidFill>
              </a:rPr>
              <a:t/>
            </a:r>
            <a:br>
              <a:rPr lang="en-US" sz="1300" dirty="0" smtClean="0">
                <a:solidFill>
                  <a:schemeClr val="tx1"/>
                </a:solidFill>
              </a:rPr>
            </a:br>
            <a:r>
              <a:rPr lang="el-GR" sz="1300" dirty="0">
                <a:solidFill>
                  <a:schemeClr val="tx1"/>
                </a:solidFill>
              </a:rPr>
              <a:t>Ανασχεδιασμός της </a:t>
            </a:r>
            <a:r>
              <a:rPr lang="el-GR" sz="1300" b="1" dirty="0">
                <a:solidFill>
                  <a:schemeClr val="tx1"/>
                </a:solidFill>
              </a:rPr>
              <a:t>Επενδυτικής Διαδικασίας </a:t>
            </a:r>
            <a:r>
              <a:rPr lang="el-GR" sz="1300" dirty="0">
                <a:solidFill>
                  <a:schemeClr val="tx1"/>
                </a:solidFill>
              </a:rPr>
              <a:t>με συμμετοχή της </a:t>
            </a:r>
            <a:r>
              <a:rPr lang="el-GR" sz="1300" b="1" dirty="0">
                <a:solidFill>
                  <a:schemeClr val="tx1"/>
                </a:solidFill>
              </a:rPr>
              <a:t>Διαχείρισης </a:t>
            </a:r>
            <a:r>
              <a:rPr lang="el-GR" sz="1300" b="1" dirty="0" smtClean="0">
                <a:solidFill>
                  <a:schemeClr val="tx1"/>
                </a:solidFill>
              </a:rPr>
              <a:t>Κινδύνων</a:t>
            </a:r>
            <a:endParaRPr lang="el-GR" sz="1300" dirty="0" smtClean="0">
              <a:solidFill>
                <a:schemeClr val="tx1"/>
              </a:solidFill>
            </a:endParaRPr>
          </a:p>
          <a:p>
            <a:pPr algn="l">
              <a:spcBef>
                <a:spcPts val="400"/>
              </a:spcBef>
              <a:spcAft>
                <a:spcPts val="400"/>
              </a:spcAft>
            </a:pPr>
            <a:endParaRPr lang="en-US" sz="1300" dirty="0">
              <a:solidFill>
                <a:schemeClr val="tx1"/>
              </a:solidFill>
            </a:endParaRPr>
          </a:p>
        </p:txBody>
      </p:sp>
      <p:sp>
        <p:nvSpPr>
          <p:cNvPr id="9" name="Right Arrow 8"/>
          <p:cNvSpPr/>
          <p:nvPr/>
        </p:nvSpPr>
        <p:spPr bwMode="auto">
          <a:xfrm rot="5400000">
            <a:off x="4531040" y="4365777"/>
            <a:ext cx="422633" cy="421287"/>
          </a:xfrm>
          <a:prstGeom prst="rightArrow">
            <a:avLst/>
          </a:prstGeom>
          <a:solidFill>
            <a:srgbClr val="0066CC"/>
          </a:solidFill>
          <a:ln w="15875" cap="flat" cmpd="sng" algn="ctr">
            <a:solidFill>
              <a:srgbClr val="0066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9981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9417496" y="6525344"/>
            <a:ext cx="295176" cy="332656"/>
          </a:xfrm>
        </p:spPr>
        <p:txBody>
          <a:bodyPr/>
          <a:lstStyle/>
          <a:p>
            <a:fld id="{F81DE0B8-AE7C-4160-BA15-DD9714B3EC0B}" type="slidenum">
              <a:rPr lang="el-GR" sz="1100" smtClean="0"/>
              <a:pPr/>
              <a:t>5</a:t>
            </a:fld>
            <a:endParaRPr lang="el-GR" sz="1100" dirty="0"/>
          </a:p>
        </p:txBody>
      </p:sp>
      <p:sp>
        <p:nvSpPr>
          <p:cNvPr id="6" name="TextBox 5"/>
          <p:cNvSpPr txBox="1"/>
          <p:nvPr/>
        </p:nvSpPr>
        <p:spPr>
          <a:xfrm>
            <a:off x="560512" y="620688"/>
            <a:ext cx="8712968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r>
              <a:rPr lang="el-GR" sz="1700" dirty="0"/>
              <a:t>Η συμμετοχή της Διαχείρισης Κινδύνων σε όλα τα στάδια της επενδυτικής διαδικασίας </a:t>
            </a:r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183400065"/>
              </p:ext>
            </p:extLst>
          </p:nvPr>
        </p:nvGraphicFramePr>
        <p:xfrm>
          <a:off x="560512" y="2020074"/>
          <a:ext cx="8712968" cy="37039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Pentagon 11"/>
          <p:cNvSpPr/>
          <p:nvPr/>
        </p:nvSpPr>
        <p:spPr>
          <a:xfrm>
            <a:off x="920552" y="2276872"/>
            <a:ext cx="2359115" cy="454942"/>
          </a:xfrm>
          <a:prstGeom prst="homePlate">
            <a:avLst/>
          </a:prstGeom>
          <a:solidFill>
            <a:srgbClr val="EAF0F6"/>
          </a:solidFill>
          <a:ln>
            <a:solidFill>
              <a:srgbClr val="EAF0F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1300" b="1" u="sng" dirty="0">
                <a:solidFill>
                  <a:schemeClr val="tx1"/>
                </a:solidFill>
              </a:rPr>
              <a:t>Στρατηγική Κατανομή</a:t>
            </a:r>
          </a:p>
        </p:txBody>
      </p:sp>
      <p:sp>
        <p:nvSpPr>
          <p:cNvPr id="13" name="Pentagon 12"/>
          <p:cNvSpPr/>
          <p:nvPr/>
        </p:nvSpPr>
        <p:spPr>
          <a:xfrm>
            <a:off x="6639187" y="2276872"/>
            <a:ext cx="2418269" cy="454942"/>
          </a:xfrm>
          <a:prstGeom prst="homePlate">
            <a:avLst/>
          </a:prstGeom>
          <a:solidFill>
            <a:srgbClr val="EAF0F6"/>
          </a:solidFill>
          <a:ln>
            <a:solidFill>
              <a:srgbClr val="EAF0F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1300" b="1" u="sng" dirty="0">
                <a:solidFill>
                  <a:schemeClr val="tx1"/>
                </a:solidFill>
              </a:rPr>
              <a:t>Επιλογή Χρεογράφων</a:t>
            </a:r>
          </a:p>
        </p:txBody>
      </p:sp>
      <p:sp>
        <p:nvSpPr>
          <p:cNvPr id="14" name="Pentagon 13"/>
          <p:cNvSpPr/>
          <p:nvPr/>
        </p:nvSpPr>
        <p:spPr>
          <a:xfrm>
            <a:off x="3800872" y="2276872"/>
            <a:ext cx="2359115" cy="454942"/>
          </a:xfrm>
          <a:prstGeom prst="homePlate">
            <a:avLst/>
          </a:prstGeom>
          <a:solidFill>
            <a:srgbClr val="EAF0F6"/>
          </a:solidFill>
          <a:ln>
            <a:solidFill>
              <a:srgbClr val="EAF0F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1300" b="1" u="sng" dirty="0">
                <a:solidFill>
                  <a:schemeClr val="tx1"/>
                </a:solidFill>
              </a:rPr>
              <a:t>Τακτική Κατανομή</a:t>
            </a:r>
          </a:p>
        </p:txBody>
      </p:sp>
      <p:sp>
        <p:nvSpPr>
          <p:cNvPr id="16" name="Rounded Rectangle 15"/>
          <p:cNvSpPr/>
          <p:nvPr/>
        </p:nvSpPr>
        <p:spPr bwMode="auto">
          <a:xfrm>
            <a:off x="560512" y="1345758"/>
            <a:ext cx="8136904" cy="340519"/>
          </a:xfrm>
          <a:prstGeom prst="roundRect">
            <a:avLst/>
          </a:prstGeom>
          <a:solidFill>
            <a:srgbClr val="0066C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l-GR" dirty="0"/>
              <a:t>Ενεργή συμμετοχή της Διαχείρισης Κινδύνων</a:t>
            </a:r>
            <a:r>
              <a:rPr lang="en-US" dirty="0"/>
              <a:t> </a:t>
            </a:r>
            <a:r>
              <a:rPr lang="el-GR" dirty="0"/>
              <a:t>σε όλα τα στάδια της επενδυτικής διαδικασίας</a:t>
            </a:r>
            <a:r>
              <a:rPr lang="en-US" dirty="0"/>
              <a:t> :</a:t>
            </a:r>
            <a:endParaRPr lang="el-GR" dirty="0"/>
          </a:p>
        </p:txBody>
      </p:sp>
      <p:sp>
        <p:nvSpPr>
          <p:cNvPr id="17" name="Rounded Rectangle 16"/>
          <p:cNvSpPr/>
          <p:nvPr/>
        </p:nvSpPr>
        <p:spPr bwMode="auto">
          <a:xfrm>
            <a:off x="560512" y="5908506"/>
            <a:ext cx="8712968" cy="544830"/>
          </a:xfrm>
          <a:prstGeom prst="roundRect">
            <a:avLst/>
          </a:prstGeom>
          <a:solidFill>
            <a:srgbClr val="EAF0F6"/>
          </a:solidFill>
          <a:ln w="1905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l-GR" sz="1300" dirty="0" smtClean="0">
                <a:solidFill>
                  <a:schemeClr val="tx1"/>
                </a:solidFill>
              </a:rPr>
              <a:t>Επιτυχής ενοποίηση συστημάτων σε όλη την επενδυτική διαδικασία (πληροφοριακό σύστημα, </a:t>
            </a:r>
            <a:r>
              <a:rPr lang="en-US" sz="1300" dirty="0" smtClean="0">
                <a:solidFill>
                  <a:schemeClr val="tx1"/>
                </a:solidFill>
              </a:rPr>
              <a:t>front </a:t>
            </a:r>
            <a:r>
              <a:rPr lang="el-GR" sz="1300" dirty="0" smtClean="0">
                <a:solidFill>
                  <a:schemeClr val="tx1"/>
                </a:solidFill>
              </a:rPr>
              <a:t>σύστημα διαχείρισης εντολών, σύστημα </a:t>
            </a:r>
            <a:r>
              <a:rPr lang="en-US" sz="1300" dirty="0" smtClean="0">
                <a:solidFill>
                  <a:schemeClr val="tx1"/>
                </a:solidFill>
              </a:rPr>
              <a:t>middle office </a:t>
            </a:r>
            <a:r>
              <a:rPr lang="el-GR" sz="1300" dirty="0" smtClean="0">
                <a:solidFill>
                  <a:schemeClr val="tx1"/>
                </a:solidFill>
              </a:rPr>
              <a:t>αποτίμησης αξιογράφων και  </a:t>
            </a:r>
            <a:r>
              <a:rPr lang="en-US" sz="1300" dirty="0" smtClean="0">
                <a:solidFill>
                  <a:schemeClr val="tx1"/>
                </a:solidFill>
              </a:rPr>
              <a:t>Risk model system)</a:t>
            </a:r>
            <a:endParaRPr kumimoji="0" lang="el-GR" sz="13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78337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9417496" y="6525344"/>
            <a:ext cx="295176" cy="332656"/>
          </a:xfrm>
        </p:spPr>
        <p:txBody>
          <a:bodyPr/>
          <a:lstStyle/>
          <a:p>
            <a:fld id="{F81DE0B8-AE7C-4160-BA15-DD9714B3EC0B}" type="slidenum">
              <a:rPr lang="el-GR" sz="1100" smtClean="0"/>
              <a:pPr/>
              <a:t>6</a:t>
            </a:fld>
            <a:endParaRPr lang="el-GR" sz="1100" dirty="0"/>
          </a:p>
        </p:txBody>
      </p:sp>
      <p:sp>
        <p:nvSpPr>
          <p:cNvPr id="6" name="TextBox 5"/>
          <p:cNvSpPr txBox="1"/>
          <p:nvPr/>
        </p:nvSpPr>
        <p:spPr>
          <a:xfrm>
            <a:off x="560512" y="620688"/>
            <a:ext cx="8208912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l-GR" sz="1700" dirty="0" smtClean="0">
                <a:solidFill>
                  <a:schemeClr val="tx1"/>
                </a:solidFill>
              </a:rPr>
              <a:t>Επιτυχής ενοποίηση συστημάτων στην επενδυτική διαδικασία</a:t>
            </a:r>
            <a:endParaRPr lang="el-GR" sz="17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234270865"/>
              </p:ext>
            </p:extLst>
          </p:nvPr>
        </p:nvGraphicFramePr>
        <p:xfrm>
          <a:off x="560512" y="1124744"/>
          <a:ext cx="8640960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49534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9417496" y="6525344"/>
            <a:ext cx="295176" cy="332656"/>
          </a:xfrm>
        </p:spPr>
        <p:txBody>
          <a:bodyPr/>
          <a:lstStyle/>
          <a:p>
            <a:fld id="{F81DE0B8-AE7C-4160-BA15-DD9714B3EC0B}" type="slidenum">
              <a:rPr lang="el-GR" sz="1100" smtClean="0"/>
              <a:pPr/>
              <a:t>7</a:t>
            </a:fld>
            <a:endParaRPr lang="el-GR" sz="1100" dirty="0"/>
          </a:p>
        </p:txBody>
      </p:sp>
      <p:sp>
        <p:nvSpPr>
          <p:cNvPr id="11" name="TextBox 10"/>
          <p:cNvSpPr txBox="1"/>
          <p:nvPr/>
        </p:nvSpPr>
        <p:spPr>
          <a:xfrm>
            <a:off x="704528" y="1583036"/>
            <a:ext cx="8496945" cy="2308324"/>
          </a:xfrm>
          <a:prstGeom prst="rect">
            <a:avLst/>
          </a:prstGeom>
          <a:solidFill>
            <a:srgbClr val="D1EBFF">
              <a:alpha val="59000"/>
            </a:srgbClr>
          </a:solidFill>
          <a:ln>
            <a:solidFill>
              <a:srgbClr val="D1EBFF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>
              <a:spcBef>
                <a:spcPts val="400"/>
              </a:spcBef>
              <a:spcAft>
                <a:spcPts val="400"/>
              </a:spcAft>
            </a:pPr>
            <a:r>
              <a:rPr lang="el-GR" sz="1600" dirty="0" smtClean="0">
                <a:solidFill>
                  <a:schemeClr val="tx1"/>
                </a:solidFill>
              </a:rPr>
              <a:t/>
            </a:r>
            <a:br>
              <a:rPr lang="el-GR" sz="1600" dirty="0" smtClean="0">
                <a:solidFill>
                  <a:schemeClr val="tx1"/>
                </a:solidFill>
              </a:rPr>
            </a:br>
            <a:r>
              <a:rPr lang="el-GR" sz="1600" dirty="0" smtClean="0">
                <a:solidFill>
                  <a:schemeClr val="tx1"/>
                </a:solidFill>
              </a:rPr>
              <a:t>Όσο οι δημογραφικές αλλαγές και οι διεθνείς μακροοικονομικές συνθήκες </a:t>
            </a:r>
            <a:br>
              <a:rPr lang="el-GR" sz="1600" dirty="0" smtClean="0">
                <a:solidFill>
                  <a:schemeClr val="tx1"/>
                </a:solidFill>
              </a:rPr>
            </a:br>
            <a:r>
              <a:rPr lang="el-GR" sz="1600" dirty="0" smtClean="0">
                <a:solidFill>
                  <a:schemeClr val="tx1"/>
                </a:solidFill>
              </a:rPr>
              <a:t/>
            </a:r>
            <a:br>
              <a:rPr lang="el-GR" sz="1600" dirty="0" smtClean="0">
                <a:solidFill>
                  <a:schemeClr val="tx1"/>
                </a:solidFill>
              </a:rPr>
            </a:br>
            <a:r>
              <a:rPr lang="el-GR" sz="1600" dirty="0" smtClean="0">
                <a:solidFill>
                  <a:schemeClr val="tx1"/>
                </a:solidFill>
              </a:rPr>
              <a:t>δυσχεραίνουν την κάλυψη των χρηματοδοτικών κενών των συνταξιοδοτικών ταμείων, </a:t>
            </a:r>
            <a:br>
              <a:rPr lang="el-GR" sz="1600" dirty="0" smtClean="0">
                <a:solidFill>
                  <a:schemeClr val="tx1"/>
                </a:solidFill>
              </a:rPr>
            </a:br>
            <a:r>
              <a:rPr lang="el-GR" sz="1600" dirty="0" smtClean="0">
                <a:solidFill>
                  <a:schemeClr val="tx1"/>
                </a:solidFill>
              </a:rPr>
              <a:t/>
            </a:r>
            <a:br>
              <a:rPr lang="el-GR" sz="1600" dirty="0" smtClean="0">
                <a:solidFill>
                  <a:schemeClr val="tx1"/>
                </a:solidFill>
              </a:rPr>
            </a:br>
            <a:r>
              <a:rPr lang="el-GR" sz="1600" dirty="0" smtClean="0">
                <a:solidFill>
                  <a:schemeClr val="tx1"/>
                </a:solidFill>
              </a:rPr>
              <a:t>επιβάλλεται η υιοθέτηση νέας επενδυτικής κουλτούρας με ενεργή συμμετοχή της Διαχείρισης</a:t>
            </a:r>
            <a:br>
              <a:rPr lang="el-GR" sz="1600" dirty="0" smtClean="0">
                <a:solidFill>
                  <a:schemeClr val="tx1"/>
                </a:solidFill>
              </a:rPr>
            </a:br>
            <a:r>
              <a:rPr lang="el-GR" sz="1600" dirty="0" smtClean="0">
                <a:solidFill>
                  <a:schemeClr val="tx1"/>
                </a:solidFill>
              </a:rPr>
              <a:t/>
            </a:r>
            <a:br>
              <a:rPr lang="el-GR" sz="1600" dirty="0" smtClean="0">
                <a:solidFill>
                  <a:schemeClr val="tx1"/>
                </a:solidFill>
              </a:rPr>
            </a:br>
            <a:r>
              <a:rPr lang="el-GR" sz="1600" dirty="0" smtClean="0">
                <a:solidFill>
                  <a:schemeClr val="tx1"/>
                </a:solidFill>
              </a:rPr>
              <a:t>Κινδύνων σε όλα τα στάδια της επενδυτικής διαδικασίας.</a:t>
            </a:r>
            <a:br>
              <a:rPr lang="el-GR" sz="1600" dirty="0" smtClean="0">
                <a:solidFill>
                  <a:schemeClr val="tx1"/>
                </a:solidFill>
              </a:rPr>
            </a:br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5766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bllinec.ppt - Double Lines">
  <a:themeElements>
    <a:clrScheme name="">
      <a:dk1>
        <a:srgbClr val="000000"/>
      </a:dk1>
      <a:lt1>
        <a:srgbClr val="FFFFFF"/>
      </a:lt1>
      <a:dk2>
        <a:srgbClr val="006B61"/>
      </a:dk2>
      <a:lt2>
        <a:srgbClr val="C0C0C0"/>
      </a:lt2>
      <a:accent1>
        <a:srgbClr val="FF00FF"/>
      </a:accent1>
      <a:accent2>
        <a:srgbClr val="00C0C0"/>
      </a:accent2>
      <a:accent3>
        <a:srgbClr val="FFFFFF"/>
      </a:accent3>
      <a:accent4>
        <a:srgbClr val="000000"/>
      </a:accent4>
      <a:accent5>
        <a:srgbClr val="FFAAFF"/>
      </a:accent5>
      <a:accent6>
        <a:srgbClr val="00AEAE"/>
      </a:accent6>
      <a:hlink>
        <a:srgbClr val="00C000"/>
      </a:hlink>
      <a:folHlink>
        <a:srgbClr val="800080"/>
      </a:folHlink>
    </a:clrScheme>
    <a:fontScheme name="dbllinec.ppt - Double Lin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bllinec.ppt - Double Lines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llinec.ppt - Double Lin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bllinec.ppt - Double Lines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llinec.ppt - Double Lines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llinec.ppt - Double Lines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llinec.ppt - Double Lines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llinec.ppt - Double Lines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58959</TotalTime>
  <Pages>27</Pages>
  <Words>237</Words>
  <Application>Microsoft Office PowerPoint</Application>
  <PresentationFormat>Α4 (210x297 χιλ.)</PresentationFormat>
  <Paragraphs>73</Paragraphs>
  <Slides>7</Slides>
  <Notes>7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8" baseType="lpstr">
      <vt:lpstr>dbllinec.ppt - Double Lines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ΟΜΙΛΟΣ  ALPHΑ ΤΡΑΠΕΖΗΣ ΠΙΣΤΕΩΣ</dc:title>
  <dc:creator>Alpha Credit Bank S.A.</dc:creator>
  <cp:lastModifiedBy>Katerina Morou</cp:lastModifiedBy>
  <cp:revision>5556</cp:revision>
  <cp:lastPrinted>2014-10-23T10:36:06Z</cp:lastPrinted>
  <dcterms:created xsi:type="dcterms:W3CDTF">1999-05-05T12:07:00Z</dcterms:created>
  <dcterms:modified xsi:type="dcterms:W3CDTF">2017-03-28T21:38:57Z</dcterms:modified>
</cp:coreProperties>
</file>