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84" r:id="rId2"/>
    <p:sldId id="256" r:id="rId3"/>
    <p:sldId id="257" r:id="rId4"/>
    <p:sldId id="258" r:id="rId5"/>
    <p:sldId id="266" r:id="rId6"/>
    <p:sldId id="260" r:id="rId7"/>
    <p:sldId id="261" r:id="rId8"/>
    <p:sldId id="262" r:id="rId9"/>
    <p:sldId id="263" r:id="rId10"/>
    <p:sldId id="268" r:id="rId11"/>
    <p:sldId id="269" r:id="rId12"/>
    <p:sldId id="273" r:id="rId13"/>
    <p:sldId id="274" r:id="rId14"/>
    <p:sldId id="275" r:id="rId15"/>
    <p:sldId id="276" r:id="rId16"/>
    <p:sldId id="267" r:id="rId17"/>
    <p:sldId id="277" r:id="rId18"/>
    <p:sldId id="283" r:id="rId19"/>
    <p:sldId id="270" r:id="rId20"/>
    <p:sldId id="271" r:id="rId21"/>
    <p:sldId id="272" r:id="rId22"/>
    <p:sldId id="285" r:id="rId23"/>
    <p:sldId id="286" r:id="rId24"/>
  </p:sldIdLst>
  <p:sldSz cx="9144000" cy="5143500" type="screen16x9"/>
  <p:notesSz cx="6889750" cy="1002188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94660"/>
  </p:normalViewPr>
  <p:slideViewPr>
    <p:cSldViewPr>
      <p:cViewPr varScale="1">
        <p:scale>
          <a:sx n="141" d="100"/>
          <a:sy n="141" d="100"/>
        </p:scale>
        <p:origin x="63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ellopoulos\Desktop\2015.Asfalistiko\_myDocs\data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ellopoulos\Desktop\2015.Asfalistiko\_myDocs\data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ellopoulos\Desktop\2015.Asfalistiko\_myDocs\data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c21\COMMON%20FILES\&#915;&#917;&#925;&#921;&#922;&#927;&#931;\&#915;&#915;-AR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Sheet4!$B$36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Pt>
            <c:idx val="30"/>
            <c:invertIfNegative val="0"/>
            <c:bubble3D val="0"/>
            <c:spPr>
              <a:ln w="25400"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503-4E80-AFFF-29A34D7CAF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Sheet4!$A$37:$A$67</c:f>
              <c:strCache>
                <c:ptCount val="31"/>
                <c:pt idx="0">
                  <c:v>Mexico</c:v>
                </c:pt>
                <c:pt idx="1">
                  <c:v>Japan</c:v>
                </c:pt>
                <c:pt idx="2">
                  <c:v>Ireland</c:v>
                </c:pt>
                <c:pt idx="3">
                  <c:v>United Kingdom</c:v>
                </c:pt>
                <c:pt idx="4">
                  <c:v>New Zealand</c:v>
                </c:pt>
                <c:pt idx="5">
                  <c:v>United States</c:v>
                </c:pt>
                <c:pt idx="6">
                  <c:v>Germany</c:v>
                </c:pt>
                <c:pt idx="7">
                  <c:v>Australia</c:v>
                </c:pt>
                <c:pt idx="8">
                  <c:v>Canada</c:v>
                </c:pt>
                <c:pt idx="9">
                  <c:v>France</c:v>
                </c:pt>
                <c:pt idx="10">
                  <c:v>Belgium</c:v>
                </c:pt>
                <c:pt idx="11">
                  <c:v>Sweden</c:v>
                </c:pt>
                <c:pt idx="12">
                  <c:v>Portugal</c:v>
                </c:pt>
                <c:pt idx="13">
                  <c:v>Finland</c:v>
                </c:pt>
                <c:pt idx="14">
                  <c:v>Switzerland</c:v>
                </c:pt>
                <c:pt idx="15">
                  <c:v>Norway</c:v>
                </c:pt>
                <c:pt idx="16">
                  <c:v>Czech Republic</c:v>
                </c:pt>
                <c:pt idx="17">
                  <c:v>Slovak Republic</c:v>
                </c:pt>
                <c:pt idx="18">
                  <c:v>OECD</c:v>
                </c:pt>
                <c:pt idx="19">
                  <c:v>Poland</c:v>
                </c:pt>
                <c:pt idx="20">
                  <c:v>Korea</c:v>
                </c:pt>
                <c:pt idx="21">
                  <c:v>Italy</c:v>
                </c:pt>
                <c:pt idx="22">
                  <c:v>Spain</c:v>
                </c:pt>
                <c:pt idx="23">
                  <c:v>Iceland</c:v>
                </c:pt>
                <c:pt idx="24">
                  <c:v>Austria</c:v>
                </c:pt>
                <c:pt idx="25">
                  <c:v>Denmark</c:v>
                </c:pt>
                <c:pt idx="26">
                  <c:v>Hungary</c:v>
                </c:pt>
                <c:pt idx="27">
                  <c:v>Luxembourg</c:v>
                </c:pt>
                <c:pt idx="28">
                  <c:v>Turkey</c:v>
                </c:pt>
                <c:pt idx="29">
                  <c:v>Netherlands</c:v>
                </c:pt>
                <c:pt idx="30">
                  <c:v>Greece</c:v>
                </c:pt>
              </c:strCache>
            </c:strRef>
          </c:cat>
          <c:val>
            <c:numRef>
              <c:f>Sheet4!$B$37:$B$67</c:f>
              <c:numCache>
                <c:formatCode>General</c:formatCode>
                <c:ptCount val="31"/>
                <c:pt idx="0">
                  <c:v>37.9</c:v>
                </c:pt>
                <c:pt idx="1">
                  <c:v>41.5</c:v>
                </c:pt>
                <c:pt idx="2">
                  <c:v>44.4</c:v>
                </c:pt>
                <c:pt idx="3">
                  <c:v>45.4</c:v>
                </c:pt>
                <c:pt idx="4">
                  <c:v>48.6</c:v>
                </c:pt>
                <c:pt idx="5">
                  <c:v>55.3</c:v>
                </c:pt>
                <c:pt idx="6">
                  <c:v>57.3</c:v>
                </c:pt>
                <c:pt idx="7">
                  <c:v>61.7</c:v>
                </c:pt>
                <c:pt idx="8">
                  <c:v>62.8</c:v>
                </c:pt>
                <c:pt idx="9">
                  <c:v>62.8</c:v>
                </c:pt>
                <c:pt idx="10">
                  <c:v>64</c:v>
                </c:pt>
                <c:pt idx="11">
                  <c:v>66.2</c:v>
                </c:pt>
                <c:pt idx="12">
                  <c:v>67.400000000000006</c:v>
                </c:pt>
                <c:pt idx="13">
                  <c:v>68</c:v>
                </c:pt>
                <c:pt idx="14">
                  <c:v>68.8</c:v>
                </c:pt>
                <c:pt idx="15">
                  <c:v>70</c:v>
                </c:pt>
                <c:pt idx="16">
                  <c:v>70.3</c:v>
                </c:pt>
                <c:pt idx="17">
                  <c:v>71.900000000000006</c:v>
                </c:pt>
                <c:pt idx="18" formatCode="0.0">
                  <c:v>72.099999999999994</c:v>
                </c:pt>
                <c:pt idx="19">
                  <c:v>74.8</c:v>
                </c:pt>
                <c:pt idx="20">
                  <c:v>77.8</c:v>
                </c:pt>
                <c:pt idx="21">
                  <c:v>77.900000000000006</c:v>
                </c:pt>
                <c:pt idx="22">
                  <c:v>84.2</c:v>
                </c:pt>
                <c:pt idx="23">
                  <c:v>86.9</c:v>
                </c:pt>
                <c:pt idx="24">
                  <c:v>90.6</c:v>
                </c:pt>
                <c:pt idx="25">
                  <c:v>94.1</c:v>
                </c:pt>
                <c:pt idx="26">
                  <c:v>96.5</c:v>
                </c:pt>
                <c:pt idx="27">
                  <c:v>98</c:v>
                </c:pt>
                <c:pt idx="28">
                  <c:v>103.4</c:v>
                </c:pt>
                <c:pt idx="29">
                  <c:v>105.3</c:v>
                </c:pt>
                <c:pt idx="30">
                  <c:v>111.1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03-4E80-AFFF-29A34D7CA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19053536"/>
        <c:axId val="-1419052992"/>
      </c:barChart>
      <c:catAx>
        <c:axId val="-141905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50"/>
            </a:pPr>
            <a:endParaRPr lang="en-US"/>
          </a:p>
        </c:txPr>
        <c:crossAx val="-1419052992"/>
        <c:crosses val="autoZero"/>
        <c:auto val="1"/>
        <c:lblAlgn val="ctr"/>
        <c:lblOffset val="100"/>
        <c:noMultiLvlLbl val="0"/>
      </c:catAx>
      <c:valAx>
        <c:axId val="-141905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19053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19050816"/>
        <c:axId val="-1419050272"/>
      </c:barChart>
      <c:catAx>
        <c:axId val="-14190508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1419050272"/>
        <c:crosses val="autoZero"/>
        <c:auto val="1"/>
        <c:lblAlgn val="ctr"/>
        <c:lblOffset val="100"/>
        <c:noMultiLvlLbl val="0"/>
      </c:catAx>
      <c:valAx>
        <c:axId val="-14190502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1419050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Sheet4!$G$36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Pt>
            <c:idx val="22"/>
            <c:invertIfNegative val="0"/>
            <c:bubble3D val="0"/>
            <c:spPr>
              <a:ln w="25400"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141-45A5-B114-2361325CE3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Sheet4!$E$37:$E$67</c:f>
              <c:strCache>
                <c:ptCount val="31"/>
                <c:pt idx="0">
                  <c:v>Japan</c:v>
                </c:pt>
                <c:pt idx="1">
                  <c:v>Mexico</c:v>
                </c:pt>
                <c:pt idx="2">
                  <c:v>United Kingdom</c:v>
                </c:pt>
                <c:pt idx="3">
                  <c:v>Korea</c:v>
                </c:pt>
                <c:pt idx="4">
                  <c:v>United States</c:v>
                </c:pt>
                <c:pt idx="5">
                  <c:v>New Zealand</c:v>
                </c:pt>
                <c:pt idx="6">
                  <c:v>Ireland</c:v>
                </c:pt>
                <c:pt idx="7">
                  <c:v>Sweden</c:v>
                </c:pt>
                <c:pt idx="8">
                  <c:v>Germany</c:v>
                </c:pt>
                <c:pt idx="9">
                  <c:v>Poland</c:v>
                </c:pt>
                <c:pt idx="10">
                  <c:v>Finland</c:v>
                </c:pt>
                <c:pt idx="11">
                  <c:v>Norway</c:v>
                </c:pt>
                <c:pt idx="12">
                  <c:v>Belgium</c:v>
                </c:pt>
                <c:pt idx="13">
                  <c:v>Canada</c:v>
                </c:pt>
                <c:pt idx="14">
                  <c:v>Portugal</c:v>
                </c:pt>
                <c:pt idx="15">
                  <c:v>OECD</c:v>
                </c:pt>
                <c:pt idx="16">
                  <c:v>Luxembourg</c:v>
                </c:pt>
                <c:pt idx="17">
                  <c:v>France</c:v>
                </c:pt>
                <c:pt idx="18">
                  <c:v>Czech Republic</c:v>
                </c:pt>
                <c:pt idx="19">
                  <c:v>Australia</c:v>
                </c:pt>
                <c:pt idx="20">
                  <c:v>Switzerland</c:v>
                </c:pt>
                <c:pt idx="21">
                  <c:v>Iceland</c:v>
                </c:pt>
                <c:pt idx="22">
                  <c:v>Greece</c:v>
                </c:pt>
                <c:pt idx="23">
                  <c:v>Spain</c:v>
                </c:pt>
                <c:pt idx="24">
                  <c:v>Italy</c:v>
                </c:pt>
                <c:pt idx="25">
                  <c:v>Denmark</c:v>
                </c:pt>
                <c:pt idx="26">
                  <c:v>Slovak Republic</c:v>
                </c:pt>
                <c:pt idx="27">
                  <c:v>Austria</c:v>
                </c:pt>
                <c:pt idx="28">
                  <c:v>Hungary</c:v>
                </c:pt>
                <c:pt idx="29">
                  <c:v>Turkey</c:v>
                </c:pt>
                <c:pt idx="30">
                  <c:v>Netherlands</c:v>
                </c:pt>
              </c:strCache>
            </c:strRef>
          </c:cat>
          <c:val>
            <c:numRef>
              <c:f>Sheet4!$G$37:$G$67</c:f>
              <c:numCache>
                <c:formatCode>0.0</c:formatCode>
                <c:ptCount val="31"/>
                <c:pt idx="0">
                  <c:v>42.5</c:v>
                </c:pt>
                <c:pt idx="1">
                  <c:v>45.3</c:v>
                </c:pt>
                <c:pt idx="2">
                  <c:v>48</c:v>
                </c:pt>
                <c:pt idx="3">
                  <c:v>49.1</c:v>
                </c:pt>
                <c:pt idx="4">
                  <c:v>49.9</c:v>
                </c:pt>
                <c:pt idx="5">
                  <c:v>51.7</c:v>
                </c:pt>
                <c:pt idx="6">
                  <c:v>52.2</c:v>
                </c:pt>
                <c:pt idx="7">
                  <c:v>55.3</c:v>
                </c:pt>
                <c:pt idx="8">
                  <c:v>57.8</c:v>
                </c:pt>
                <c:pt idx="9">
                  <c:v>59.8</c:v>
                </c:pt>
                <c:pt idx="10">
                  <c:v>62.4</c:v>
                </c:pt>
                <c:pt idx="11">
                  <c:v>63.8</c:v>
                </c:pt>
                <c:pt idx="12">
                  <c:v>63.9</c:v>
                </c:pt>
                <c:pt idx="13">
                  <c:v>64.400000000000006</c:v>
                </c:pt>
                <c:pt idx="14">
                  <c:v>65.599999999999994</c:v>
                </c:pt>
                <c:pt idx="15">
                  <c:v>69.050000000000011</c:v>
                </c:pt>
                <c:pt idx="16">
                  <c:v>70.5</c:v>
                </c:pt>
                <c:pt idx="17">
                  <c:v>72.3</c:v>
                </c:pt>
                <c:pt idx="18">
                  <c:v>73.400000000000006</c:v>
                </c:pt>
                <c:pt idx="19">
                  <c:v>75.599999999999994</c:v>
                </c:pt>
                <c:pt idx="20">
                  <c:v>77.8</c:v>
                </c:pt>
                <c:pt idx="21">
                  <c:v>77.8</c:v>
                </c:pt>
                <c:pt idx="22">
                  <c:v>79.599999999999994</c:v>
                </c:pt>
                <c:pt idx="23">
                  <c:v>79.8</c:v>
                </c:pt>
                <c:pt idx="24">
                  <c:v>82</c:v>
                </c:pt>
                <c:pt idx="25">
                  <c:v>82.4</c:v>
                </c:pt>
                <c:pt idx="26">
                  <c:v>86.1</c:v>
                </c:pt>
                <c:pt idx="27">
                  <c:v>89.9</c:v>
                </c:pt>
                <c:pt idx="28">
                  <c:v>94.4</c:v>
                </c:pt>
                <c:pt idx="29">
                  <c:v>94.9</c:v>
                </c:pt>
                <c:pt idx="30">
                  <c:v>103.8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41-45A5-B114-2361325CE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19042112"/>
        <c:axId val="-1419048640"/>
      </c:barChart>
      <c:catAx>
        <c:axId val="-141904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50"/>
            </a:pPr>
            <a:endParaRPr lang="en-US"/>
          </a:p>
        </c:txPr>
        <c:crossAx val="-1419048640"/>
        <c:crosses val="autoZero"/>
        <c:auto val="1"/>
        <c:lblAlgn val="ctr"/>
        <c:lblOffset val="100"/>
        <c:noMultiLvlLbl val="0"/>
      </c:catAx>
      <c:valAx>
        <c:axId val="-14190486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41904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104135278145072E-2"/>
          <c:y val="2.7857716380299134E-2"/>
          <c:w val="0.80150791325390081"/>
          <c:h val="0.90030480165745397"/>
        </c:manualLayout>
      </c:layout>
      <c:lineChart>
        <c:grouping val="standard"/>
        <c:varyColors val="0"/>
        <c:ser>
          <c:idx val="0"/>
          <c:order val="0"/>
          <c:tx>
            <c:v>0,77-2</c:v>
          </c:tx>
          <c:marker>
            <c:symbol val="none"/>
          </c:marker>
          <c:cat>
            <c:numRef>
              <c:f>Φύλλο1!$G$7:$G$15</c:f>
              <c:numCache>
                <c:formatCode>General</c:formatCode>
                <c:ptCount val="9"/>
                <c:pt idx="0">
                  <c:v>15</c:v>
                </c:pt>
                <c:pt idx="1">
                  <c:v>18</c:v>
                </c:pt>
                <c:pt idx="2">
                  <c:v>21</c:v>
                </c:pt>
                <c:pt idx="3">
                  <c:v>24</c:v>
                </c:pt>
                <c:pt idx="4">
                  <c:v>27</c:v>
                </c:pt>
                <c:pt idx="5">
                  <c:v>30</c:v>
                </c:pt>
                <c:pt idx="6">
                  <c:v>33</c:v>
                </c:pt>
                <c:pt idx="7">
                  <c:v>36</c:v>
                </c:pt>
                <c:pt idx="8">
                  <c:v>39</c:v>
                </c:pt>
              </c:numCache>
            </c:numRef>
          </c:cat>
          <c:val>
            <c:numRef>
              <c:f>Φύλλο1!$I$7:$I$15</c:f>
              <c:numCache>
                <c:formatCode>0.00%</c:formatCode>
                <c:ptCount val="9"/>
                <c:pt idx="0">
                  <c:v>7.7000000000000133E-3</c:v>
                </c:pt>
                <c:pt idx="1">
                  <c:v>7.8166666666666714E-3</c:v>
                </c:pt>
                <c:pt idx="2">
                  <c:v>7.9857142857143026E-3</c:v>
                </c:pt>
                <c:pt idx="3">
                  <c:v>8.1875000000000211E-3</c:v>
                </c:pt>
                <c:pt idx="4">
                  <c:v>8.4222222222222268E-3</c:v>
                </c:pt>
                <c:pt idx="5">
                  <c:v>8.7900000000000027E-3</c:v>
                </c:pt>
                <c:pt idx="6">
                  <c:v>9.2818181818181689E-3</c:v>
                </c:pt>
                <c:pt idx="7">
                  <c:v>9.8333333333333588E-3</c:v>
                </c:pt>
                <c:pt idx="8">
                  <c:v>1.0461538461538493E-2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7DD-4073-A399-AB82B0439F64}"/>
            </c:ext>
          </c:extLst>
        </c:ser>
        <c:ser>
          <c:idx val="1"/>
          <c:order val="1"/>
          <c:tx>
            <c:v>0,8-2</c:v>
          </c:tx>
          <c:marker>
            <c:symbol val="none"/>
          </c:marker>
          <c:cat>
            <c:numRef>
              <c:f>Φύλλο1!$G$7:$G$15</c:f>
              <c:numCache>
                <c:formatCode>General</c:formatCode>
                <c:ptCount val="9"/>
                <c:pt idx="0">
                  <c:v>15</c:v>
                </c:pt>
                <c:pt idx="1">
                  <c:v>18</c:v>
                </c:pt>
                <c:pt idx="2">
                  <c:v>21</c:v>
                </c:pt>
                <c:pt idx="3">
                  <c:v>24</c:v>
                </c:pt>
                <c:pt idx="4">
                  <c:v>27</c:v>
                </c:pt>
                <c:pt idx="5">
                  <c:v>30</c:v>
                </c:pt>
                <c:pt idx="6">
                  <c:v>33</c:v>
                </c:pt>
                <c:pt idx="7">
                  <c:v>36</c:v>
                </c:pt>
                <c:pt idx="8">
                  <c:v>39</c:v>
                </c:pt>
              </c:numCache>
            </c:numRef>
          </c:cat>
          <c:val>
            <c:numRef>
              <c:f>Φύλλο1!$I$22:$I$30</c:f>
              <c:numCache>
                <c:formatCode>0.00%</c:formatCode>
                <c:ptCount val="9"/>
                <c:pt idx="0">
                  <c:v>7.5000000000000119E-3</c:v>
                </c:pt>
                <c:pt idx="1">
                  <c:v>7.6666666666666723E-3</c:v>
                </c:pt>
                <c:pt idx="2">
                  <c:v>7.9428571428571595E-3</c:v>
                </c:pt>
                <c:pt idx="3">
                  <c:v>8.2875000000000067E-3</c:v>
                </c:pt>
                <c:pt idx="4">
                  <c:v>8.6777777777777756E-3</c:v>
                </c:pt>
                <c:pt idx="5">
                  <c:v>9.1100000000000191E-3</c:v>
                </c:pt>
                <c:pt idx="6">
                  <c:v>9.5727272727273161E-3</c:v>
                </c:pt>
                <c:pt idx="7">
                  <c:v>1.0058333333333332E-2</c:v>
                </c:pt>
                <c:pt idx="8">
                  <c:v>1.0569230769230773E-2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7DD-4073-A399-AB82B0439F64}"/>
            </c:ext>
          </c:extLst>
        </c:ser>
        <c:ser>
          <c:idx val="2"/>
          <c:order val="2"/>
          <c:tx>
            <c:v>0,77-1,65</c:v>
          </c:tx>
          <c:marker>
            <c:symbol val="none"/>
          </c:marker>
          <c:cat>
            <c:numRef>
              <c:f>Φύλλο1!$G$7:$G$15</c:f>
              <c:numCache>
                <c:formatCode>General</c:formatCode>
                <c:ptCount val="9"/>
                <c:pt idx="0">
                  <c:v>15</c:v>
                </c:pt>
                <c:pt idx="1">
                  <c:v>18</c:v>
                </c:pt>
                <c:pt idx="2">
                  <c:v>21</c:v>
                </c:pt>
                <c:pt idx="3">
                  <c:v>24</c:v>
                </c:pt>
                <c:pt idx="4">
                  <c:v>27</c:v>
                </c:pt>
                <c:pt idx="5">
                  <c:v>30</c:v>
                </c:pt>
                <c:pt idx="6">
                  <c:v>33</c:v>
                </c:pt>
                <c:pt idx="7">
                  <c:v>36</c:v>
                </c:pt>
                <c:pt idx="8">
                  <c:v>39</c:v>
                </c:pt>
              </c:numCache>
            </c:numRef>
          </c:cat>
          <c:val>
            <c:numRef>
              <c:f>Φύλλο1!$I$37:$I$45</c:f>
              <c:numCache>
                <c:formatCode>0.00%</c:formatCode>
                <c:ptCount val="9"/>
                <c:pt idx="0">
                  <c:v>7.7000000000000133E-3</c:v>
                </c:pt>
                <c:pt idx="1">
                  <c:v>7.8333333333333571E-3</c:v>
                </c:pt>
                <c:pt idx="2">
                  <c:v>8.0428571428571433E-3</c:v>
                </c:pt>
                <c:pt idx="3">
                  <c:v>8.3125000000000351E-3</c:v>
                </c:pt>
                <c:pt idx="4">
                  <c:v>8.6222222222222394E-3</c:v>
                </c:pt>
                <c:pt idx="5">
                  <c:v>8.9700000000000214E-3</c:v>
                </c:pt>
                <c:pt idx="6">
                  <c:v>9.3454545454545682E-3</c:v>
                </c:pt>
                <c:pt idx="7">
                  <c:v>9.7500000000000191E-3</c:v>
                </c:pt>
                <c:pt idx="8">
                  <c:v>1.0176923076923076E-2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7DD-4073-A399-AB82B0439F64}"/>
            </c:ext>
          </c:extLst>
        </c:ser>
        <c:ser>
          <c:idx val="3"/>
          <c:order val="3"/>
          <c:tx>
            <c:v>0,7-2,2</c:v>
          </c:tx>
          <c:marker>
            <c:symbol val="none"/>
          </c:marker>
          <c:cat>
            <c:numRef>
              <c:f>Φύλλο1!$G$7:$G$15</c:f>
              <c:numCache>
                <c:formatCode>General</c:formatCode>
                <c:ptCount val="9"/>
                <c:pt idx="0">
                  <c:v>15</c:v>
                </c:pt>
                <c:pt idx="1">
                  <c:v>18</c:v>
                </c:pt>
                <c:pt idx="2">
                  <c:v>21</c:v>
                </c:pt>
                <c:pt idx="3">
                  <c:v>24</c:v>
                </c:pt>
                <c:pt idx="4">
                  <c:v>27</c:v>
                </c:pt>
                <c:pt idx="5">
                  <c:v>30</c:v>
                </c:pt>
                <c:pt idx="6">
                  <c:v>33</c:v>
                </c:pt>
                <c:pt idx="7">
                  <c:v>36</c:v>
                </c:pt>
                <c:pt idx="8">
                  <c:v>39</c:v>
                </c:pt>
              </c:numCache>
            </c:numRef>
          </c:cat>
          <c:val>
            <c:numRef>
              <c:f>Φύλλο1!$I$51:$I$59</c:f>
              <c:numCache>
                <c:formatCode>0.00%</c:formatCode>
                <c:ptCount val="9"/>
                <c:pt idx="0">
                  <c:v>7.0000000000000097E-3</c:v>
                </c:pt>
                <c:pt idx="1">
                  <c:v>7.2000000000000119E-3</c:v>
                </c:pt>
                <c:pt idx="2">
                  <c:v>7.5142857142857138E-3</c:v>
                </c:pt>
                <c:pt idx="3">
                  <c:v>7.9249999999999998E-3</c:v>
                </c:pt>
                <c:pt idx="4">
                  <c:v>8.4000000000000047E-3</c:v>
                </c:pt>
                <c:pt idx="5">
                  <c:v>8.9450000000000068E-3</c:v>
                </c:pt>
                <c:pt idx="6">
                  <c:v>9.5409090909091068E-3</c:v>
                </c:pt>
                <c:pt idx="7">
                  <c:v>1.0204166666666688E-2</c:v>
                </c:pt>
                <c:pt idx="8">
                  <c:v>1.0919230769230771E-2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7DD-4073-A399-AB82B0439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12553872"/>
        <c:axId val="-1312550608"/>
      </c:lineChart>
      <c:catAx>
        <c:axId val="-131255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312550608"/>
        <c:crosses val="autoZero"/>
        <c:auto val="1"/>
        <c:lblAlgn val="ctr"/>
        <c:lblOffset val="100"/>
        <c:noMultiLvlLbl val="0"/>
      </c:catAx>
      <c:valAx>
        <c:axId val="-1312550608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-1312553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0.20556</cdr:x>
      <cdr:y>0.59854</cdr:y>
    </cdr:from>
    <cdr:to>
      <cdr:x>0.63194</cdr:x>
      <cdr:y>0.68856</cdr:y>
    </cdr:to>
    <cdr:sp macro="" textlink="">
      <cdr:nvSpPr>
        <cdr:cNvPr id="2" name="1 - Ορθογώνιο"/>
        <cdr:cNvSpPr/>
      </cdr:nvSpPr>
      <cdr:spPr>
        <a:xfrm xmlns:a="http://schemas.openxmlformats.org/drawingml/2006/main">
          <a:off x="1658471" y="2756648"/>
          <a:ext cx="3440206" cy="4146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b="1">
              <a:solidFill>
                <a:sysClr val="windowText" lastClr="000000"/>
              </a:solidFill>
            </a:rPr>
            <a:t>ETH</a:t>
          </a:r>
          <a:r>
            <a:rPr lang="el-GR" sz="1800" b="1">
              <a:solidFill>
                <a:sysClr val="windowText" lastClr="000000"/>
              </a:solidFill>
            </a:rPr>
            <a:t>ΣΙΟ ΠΟΣΟΣΤΟ ΑΝΑΠΛΗΡΩΣΗΣ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9333B45D-787F-41C7-BD9D-64382CDA138D}" type="datetimeFigureOut">
              <a:rPr lang="el-GR" smtClean="0"/>
              <a:pPr/>
              <a:t>28/3/2017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9075EB4-B0D0-46E5-B776-4E3119F2E27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897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28/3/2017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28/3/2017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28/3/2017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28/3/2017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28/3/2017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28/3/2017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28/3/2017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28/3/2017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28/3/2017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28/3/2017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59E5-5F4A-4802-9D87-C11B7BD4DF00}" type="datetimeFigureOut">
              <a:rPr lang="el-GR" smtClean="0"/>
              <a:pPr/>
              <a:t>28/3/2017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459E5-5F4A-4802-9D87-C11B7BD4DF00}" type="datetimeFigureOut">
              <a:rPr lang="el-GR" smtClean="0"/>
              <a:pPr/>
              <a:t>28/3/2017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CD48-53E0-4C35-A446-70019529B17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708847"/>
            <a:ext cx="4680520" cy="37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05978"/>
            <a:ext cx="8435280" cy="857250"/>
          </a:xfrm>
        </p:spPr>
        <p:txBody>
          <a:bodyPr>
            <a:normAutofit fontScale="90000"/>
          </a:bodyPr>
          <a:lstStyle/>
          <a:p>
            <a:r>
              <a:rPr lang="el-GR" dirty="0"/>
              <a:t>Κλιμακωτός Συντελεστής Συσσώρευσης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1" y="1200150"/>
          <a:ext cx="8435279" cy="305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2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95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l-GR" sz="11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ΑΠΟ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Times New Roman"/>
                          <a:ea typeface="Times New Roman"/>
                        </a:rPr>
                        <a:t>ΕΩΣ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marR="635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l-GR" sz="1100" dirty="0">
                          <a:latin typeface="Times New Roman"/>
                          <a:ea typeface="Times New Roman"/>
                        </a:rPr>
                        <a:t>ΣΥΝΤΕΛΕΣΤΗΣ   ΣΥΣΣΩΡΕΥΣΗΣ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15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marR="6350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0,77%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685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15,01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18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marR="635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0,84%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18,01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21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marR="63500" indent="0" algn="ctr" defTabSz="9144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0,90%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685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21,01</a:t>
                      </a: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24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marR="63500" indent="0" algn="ctr" defTabSz="9144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0,96%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24,01</a:t>
                      </a: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27</a:t>
                      </a: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marR="63500" indent="0" algn="ctr" defTabSz="9144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1,03%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685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27,01</a:t>
                      </a: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30</a:t>
                      </a: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marR="63500" indent="0" algn="ctr" defTabSz="9144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1,21%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30,01</a:t>
                      </a: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33</a:t>
                      </a: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marR="63500" indent="0" algn="ctr" defTabSz="9144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1,42%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685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33,01</a:t>
                      </a: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36</a:t>
                      </a: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marR="63500" indent="0" algn="ctr" defTabSz="9144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1,59%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36,01</a:t>
                      </a: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39</a:t>
                      </a:r>
                      <a:endParaRPr lang="el-GR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marR="63500" indent="0" algn="ctr" defTabSz="9144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1,80%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685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39,01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42 +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marR="6350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2,00%</a:t>
                      </a:r>
                      <a:endParaRPr lang="el-G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Ποσοστά Αναπλήρωσης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200151"/>
          <a:ext cx="8229600" cy="298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6622">
                <a:tc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l-GR" sz="15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ΕΤΗ ΑΠΑΣΧΟΛΗΣΗΣ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l-GR" sz="15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ΠΟΣΟΣΤΟ ΑΝΑΠΛΗΡΩΣΗΣ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6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11,55%</a:t>
                      </a:r>
                      <a:endParaRPr lang="el-GR" sz="15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6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15,87%</a:t>
                      </a:r>
                      <a:endParaRPr lang="el-GR" sz="15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622">
                <a:tc>
                  <a:txBody>
                    <a:bodyPr/>
                    <a:lstStyle/>
                    <a:p>
                      <a:pPr marL="67945" algn="ctr" defTabSz="914400" rtl="0" eaLnBrk="1" latinLnBrk="0" hangingPunct="1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  <a:endParaRPr lang="el-GR" sz="15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67945" algn="ctr" defTabSz="914400" rtl="0" eaLnBrk="1" latinLnBrk="0" hangingPunct="1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20,68%</a:t>
                      </a:r>
                      <a:endParaRPr lang="el-GR" sz="15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6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26,37%</a:t>
                      </a:r>
                      <a:endParaRPr lang="el-GR" sz="15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6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33,81%</a:t>
                      </a:r>
                      <a:endParaRPr lang="el-GR" sz="15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6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42,80%</a:t>
                      </a:r>
                      <a:endParaRPr lang="el-GR" sz="15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26647"/>
              </p:ext>
            </p:extLst>
          </p:nvPr>
        </p:nvGraphicFramePr>
        <p:xfrm>
          <a:off x="611560" y="87474"/>
          <a:ext cx="6096000" cy="2340539"/>
        </p:xfrm>
        <a:graphic>
          <a:graphicData uri="http://schemas.openxmlformats.org/drawingml/2006/table">
            <a:tbl>
              <a:tblPr/>
              <a:tblGrid>
                <a:gridCol w="606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84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02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93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ΕΤΗ ΑΣΦΑΛΙΣΗΣ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ΠΟΣΟΣΤΟ ΑΝΑΠΛΗΡΩΣΗΣ ΓΙΑ ΤΗΝ ΚΛΙΜΑΚΑ ΕΤΩΝ ΑΣΦΑΛΙΣΗΣ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ΒΗΜΑ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ΣΩΡΕΥΤ. ΠΟΣΟΣΤΟ ΑΝΑΠΛΗΡΩΣΗΣ ΓΙΑ ΕΤΗ ΠΡΟΗΓΟΥΜΕΝΩΝ ΚΛΙΜΑΚΩΝ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ETH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ΣΙΟ ΠΟΣΟΣΤΟ ΑΝΑΠΛΗΡΩΣΗΣ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718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ΑΠΌ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ΕΩΣ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06559"/>
              </p:ext>
            </p:extLst>
          </p:nvPr>
        </p:nvGraphicFramePr>
        <p:xfrm>
          <a:off x="611560" y="2625756"/>
          <a:ext cx="6096000" cy="2290741"/>
        </p:xfrm>
        <a:graphic>
          <a:graphicData uri="http://schemas.openxmlformats.org/drawingml/2006/table">
            <a:tbl>
              <a:tblPr/>
              <a:tblGrid>
                <a:gridCol w="606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84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02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1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ΕΤΗ ΑΣΦΑΛΙΣΗΣ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ΠΟΣΟΣΤΟ ΑΝΑΠΛΗΡΩΣΗΣ ΓΙΑ ΤΗΝ ΚΛΙΜΑΚΑ ΕΤΩΝ ΑΣΦΑΛΙΣΗΣ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ΒΗΜΑ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ΣΩΡΕΥΤ. ΠΟΣΟΣΤΟ ΑΝΑΠΛΗΡΩΣΗΣ ΓΙΑ ΕΤΗ ΠΡΟΗΓΟΥΜΕΝΩΝ ΚΛΙΜΑΚΩΝ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</a:t>
                      </a:r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ΣΙΟ ΠΟΣΟΣΤΟ ΑΝΑΠΛΗΡΩΣΗΣ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70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ΑΠΌ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ΕΩΣ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34426"/>
              </p:ext>
            </p:extLst>
          </p:nvPr>
        </p:nvGraphicFramePr>
        <p:xfrm>
          <a:off x="611560" y="103957"/>
          <a:ext cx="6096000" cy="2333425"/>
        </p:xfrm>
        <a:graphic>
          <a:graphicData uri="http://schemas.openxmlformats.org/drawingml/2006/table">
            <a:tbl>
              <a:tblPr/>
              <a:tblGrid>
                <a:gridCol w="606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84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02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55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ΕΤΗ ΑΣΦΑΛΙΣΗΣ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ΠΟΣΟΣΤΟ ΑΝΑΠΛΗΡΩΣΗΣ ΓΙΑ ΤΗΝ ΚΛΙΜΑΚΑ ΕΤΩΝ ΑΣΦΑΛΙΣΗΣ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ΒΗΜΑ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ΣΩΡΕΥΤ. ΠΟΣΟΣΤΟ ΑΝΑΠΛΗΡΩΣΗΣ ΓΙΑ ΕΤΗ ΠΡΟΗΓΟΥΜΕΝΩΝ ΚΛΙΜΑΚΩΝ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</a:t>
                      </a:r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ΣΙΟ ΠΟΣΟΣΤΟ ΑΝΑΠΛΗΡΩΣΗΣ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6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ΑΠΌ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ΕΩΣ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39,69%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29780"/>
              </p:ext>
            </p:extLst>
          </p:nvPr>
        </p:nvGraphicFramePr>
        <p:xfrm>
          <a:off x="611560" y="2696245"/>
          <a:ext cx="6096000" cy="2179761"/>
        </p:xfrm>
        <a:graphic>
          <a:graphicData uri="http://schemas.openxmlformats.org/drawingml/2006/table">
            <a:tbl>
              <a:tblPr/>
              <a:tblGrid>
                <a:gridCol w="606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67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84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02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201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ΕΤΗ ΑΣΦΑΛΙΣΗΣ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ΠΟΣΟΣΤΟ ΑΝΑΠΛΗΡΩΣΗΣ ΓΙΑ ΤΗΝ ΚΛΙΜΑΚΑ ΕΤΩΝ ΑΣΦΑΛΙΣΗΣ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ΒΗΜΑ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ΣΩΡΕΥΤ. ΠΟΣΟΣΤΟ ΑΝΑΠΛΗΡΩΣΗΣ ΓΙΑ ΕΤΗ ΠΡΟΗΓΟΥΜΕΝΩΝ ΚΛΙΜΑΚΩΝ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ETH</a:t>
                      </a:r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ΣΙΟ ΠΟΣΟΣΤΟ ΑΝΑΠΛΗΡΩΣΗΣ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6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ΑΠΌ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ΕΩΣ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19,02%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939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Γράφημα"/>
          <p:cNvGraphicFramePr/>
          <p:nvPr/>
        </p:nvGraphicFramePr>
        <p:xfrm>
          <a:off x="537882" y="844643"/>
          <a:ext cx="8068236" cy="345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41831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b="1" dirty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el-GR" sz="3600" b="1" dirty="0">
                <a:latin typeface="+mj-lt"/>
                <a:ea typeface="+mj-ea"/>
                <a:cs typeface="+mj-cs"/>
              </a:rPr>
              <a:t>Ποσοστό αναπλήρωσης σε τι;</a:t>
            </a:r>
          </a:p>
          <a:p>
            <a:endParaRPr lang="el-GR" dirty="0"/>
          </a:p>
          <a:p>
            <a:pPr algn="ctr">
              <a:buNone/>
            </a:pPr>
            <a:r>
              <a:rPr lang="el-GR" dirty="0"/>
              <a:t>	Μέσο όρο των </a:t>
            </a:r>
            <a:r>
              <a:rPr lang="el-GR" b="1" dirty="0"/>
              <a:t>αναπροσαρμοσμένων </a:t>
            </a:r>
            <a:r>
              <a:rPr lang="el-GR" dirty="0"/>
              <a:t>μισθών/εισοδημάτων που πληρώθηκαν εισφορές από το 2002 και μετά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Παραδείγματα</a:t>
            </a:r>
            <a:endParaRPr lang="el-GR" sz="2400" b="1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512" y="735546"/>
          <a:ext cx="8784976" cy="3276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7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7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77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73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77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79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94063"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9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ΕΤΗ ΕΙΣΦΟΡΩΝ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dirty="0">
                          <a:latin typeface="Times New Roman"/>
                          <a:ea typeface="Times New Roman"/>
                        </a:rPr>
                        <a:t>ΕΘΝΙΚΗ ΣΥΝΤΑΞΗ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00" indent="92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0170" algn="l"/>
                        </a:tabLst>
                        <a:defRPr/>
                      </a:pPr>
                      <a:r>
                        <a:rPr lang="el-GR" sz="900" b="1" kern="1200" baseline="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ΣΥΝΤΕΛΕΣΤΗΣ ΣΥΣΣΩΡΕΥΣΗΣ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indent="-666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Times New Roman"/>
                          <a:ea typeface="Times New Roman"/>
                        </a:rPr>
                        <a:t>ΜΕΣΟΣ ΜΙΣΘΟΣ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0170" algn="l"/>
                        </a:tabLst>
                        <a:defRPr/>
                      </a:pPr>
                      <a:r>
                        <a:rPr lang="el-GR" sz="900" dirty="0">
                          <a:latin typeface="Times New Roman"/>
                          <a:ea typeface="Times New Roman"/>
                        </a:rPr>
                        <a:t>ΑΝΤΑΠΟΔΟΤΙΚΗ</a:t>
                      </a:r>
                      <a:r>
                        <a:rPr lang="el-GR" sz="900" baseline="0" dirty="0">
                          <a:latin typeface="Times New Roman"/>
                          <a:ea typeface="Times New Roman"/>
                        </a:rPr>
                        <a:t> ΣΥΝΤΑΞΗ</a:t>
                      </a:r>
                      <a:endParaRPr lang="el-GR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marR="63500" indent="-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0170" algn="l"/>
                        </a:tabLst>
                        <a:defRPr/>
                      </a:pPr>
                      <a:r>
                        <a:rPr lang="el-GR" sz="900" dirty="0">
                          <a:latin typeface="Times New Roman"/>
                          <a:ea typeface="Times New Roman"/>
                        </a:rPr>
                        <a:t>ΣΥΝΤΑΞΗ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  <a:p>
                      <a:pPr marL="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0170" algn="l"/>
                        </a:tabLst>
                        <a:defRPr/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l-GR" sz="900" dirty="0">
                          <a:latin typeface="Times New Roman"/>
                          <a:ea typeface="Times New Roman"/>
                        </a:rPr>
                        <a:t>ΣΥΝΟΛΟ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l-GR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0170" algn="l"/>
                        </a:tabLst>
                        <a:defRPr/>
                      </a:pPr>
                      <a:r>
                        <a:rPr lang="el-GR" sz="900" dirty="0">
                          <a:latin typeface="Times New Roman"/>
                          <a:ea typeface="Times New Roman"/>
                        </a:rPr>
                        <a:t>ΣΥΝΤΑΞΗ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/</a:t>
                      </a:r>
                      <a:r>
                        <a:rPr lang="en-US" sz="90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900" baseline="0" dirty="0">
                          <a:latin typeface="Times New Roman"/>
                          <a:ea typeface="Times New Roman"/>
                        </a:rPr>
                        <a:t>ΕΙΣΟΔΗΜΑ</a:t>
                      </a:r>
                      <a:endParaRPr lang="el-GR" sz="9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039"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</a:t>
                      </a:r>
                      <a:endParaRPr lang="el-GR" sz="1200" b="1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384</a:t>
                      </a:r>
                      <a:endParaRPr lang="el-GR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7144" marB="0" anchor="ctr"/>
                </a:tc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15,87%</a:t>
                      </a:r>
                      <a:endParaRPr lang="el-GR" sz="1200" b="1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1000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543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039">
                <a:tc vMerge="1">
                  <a:txBody>
                    <a:bodyPr/>
                    <a:lstStyle/>
                    <a:p>
                      <a:pPr marL="685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1500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622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039">
                <a:tc vMerge="1"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2000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317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701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039"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30</a:t>
                      </a:r>
                      <a:endParaRPr lang="el-GR" sz="1200" b="1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384</a:t>
                      </a:r>
                      <a:endParaRPr lang="el-GR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7144" marB="0" anchor="ctr"/>
                </a:tc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26,37%</a:t>
                      </a:r>
                      <a:endParaRPr lang="el-GR" sz="1200" b="1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1000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264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648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039">
                <a:tc vMerge="1">
                  <a:txBody>
                    <a:bodyPr/>
                    <a:lstStyle/>
                    <a:p>
                      <a:pPr marL="685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1500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396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780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039">
                <a:tc vMerge="1"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2000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527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911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8039"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40</a:t>
                      </a:r>
                      <a:endParaRPr lang="el-GR" sz="1200" b="1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384</a:t>
                      </a:r>
                      <a:endParaRPr lang="el-GR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7144" marB="0" anchor="ctr"/>
                </a:tc>
                <a:tc rowSpan="3"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42,80%</a:t>
                      </a:r>
                      <a:endParaRPr lang="el-GR" sz="1200" b="1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1000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428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812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8039">
                <a:tc vMerge="1">
                  <a:txBody>
                    <a:bodyPr/>
                    <a:lstStyle/>
                    <a:p>
                      <a:pPr marL="68580"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1500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642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1026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8039">
                <a:tc vMerge="1">
                  <a:txBody>
                    <a:bodyPr/>
                    <a:lstStyle/>
                    <a:p>
                      <a:pPr marL="6858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 fontAlgn="b"/>
                      <a:endParaRPr lang="el-GR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l-GR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2000</a:t>
                      </a: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856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41480"/>
            <a:ext cx="8928992" cy="23582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800" b="1" dirty="0"/>
              <a:t>	</a:t>
            </a:r>
            <a:r>
              <a:rPr lang="el-GR" sz="1600" b="1" dirty="0" err="1"/>
              <a:t>Estimating</a:t>
            </a:r>
            <a:r>
              <a:rPr lang="el-GR" sz="1600" b="1" dirty="0"/>
              <a:t> </a:t>
            </a:r>
            <a:r>
              <a:rPr lang="el-GR" sz="1600" b="1" dirty="0" err="1"/>
              <a:t>your</a:t>
            </a:r>
            <a:r>
              <a:rPr lang="el-GR" sz="1600" b="1" dirty="0"/>
              <a:t> </a:t>
            </a:r>
            <a:r>
              <a:rPr lang="el-GR" sz="1600" b="1" dirty="0" err="1"/>
              <a:t>Social</a:t>
            </a:r>
            <a:r>
              <a:rPr lang="el-GR" sz="1600" b="1" dirty="0"/>
              <a:t> </a:t>
            </a:r>
            <a:r>
              <a:rPr lang="el-GR" sz="1600" b="1" dirty="0" err="1"/>
              <a:t>Security</a:t>
            </a:r>
            <a:r>
              <a:rPr lang="el-GR" sz="1600" b="1" dirty="0"/>
              <a:t> </a:t>
            </a:r>
            <a:r>
              <a:rPr lang="el-GR" sz="1600" b="1" dirty="0" err="1"/>
              <a:t>retirement</a:t>
            </a:r>
            <a:r>
              <a:rPr lang="el-GR" sz="1600" b="1" dirty="0"/>
              <a:t> </a:t>
            </a:r>
            <a:r>
              <a:rPr lang="el-GR" sz="1600" b="1" dirty="0" err="1"/>
              <a:t>ben</a:t>
            </a:r>
            <a:r>
              <a:rPr lang="en-US" sz="1600" b="1" dirty="0"/>
              <a:t>e</a:t>
            </a:r>
            <a:r>
              <a:rPr lang="el-GR" sz="1600" b="1" dirty="0" err="1"/>
              <a:t>fit</a:t>
            </a:r>
            <a:endParaRPr lang="el-GR" sz="1600" b="1" dirty="0"/>
          </a:p>
          <a:p>
            <a:pPr>
              <a:buNone/>
            </a:pPr>
            <a:r>
              <a:rPr lang="en-US" sz="1600" i="1" dirty="0"/>
              <a:t>	</a:t>
            </a:r>
            <a:r>
              <a:rPr lang="el-GR" sz="1600" i="1" dirty="0" err="1"/>
              <a:t>For</a:t>
            </a:r>
            <a:r>
              <a:rPr lang="el-GR" sz="1600" i="1" dirty="0"/>
              <a:t> </a:t>
            </a:r>
            <a:r>
              <a:rPr lang="el-GR" sz="1600" i="1" dirty="0" err="1"/>
              <a:t>workers</a:t>
            </a:r>
            <a:r>
              <a:rPr lang="el-GR" sz="1600" i="1" dirty="0"/>
              <a:t> </a:t>
            </a:r>
            <a:r>
              <a:rPr lang="el-GR" sz="1600" i="1" dirty="0" err="1"/>
              <a:t>bo</a:t>
            </a:r>
            <a:r>
              <a:rPr lang="en-US" sz="1600" i="1" dirty="0" err="1"/>
              <a:t>rn</a:t>
            </a:r>
            <a:r>
              <a:rPr lang="en-US" sz="1600" i="1" dirty="0"/>
              <a:t> </a:t>
            </a:r>
            <a:r>
              <a:rPr lang="el-GR" sz="1600" i="1" dirty="0" err="1"/>
              <a:t>in</a:t>
            </a:r>
            <a:r>
              <a:rPr lang="el-GR" sz="1600" i="1" dirty="0"/>
              <a:t> </a:t>
            </a:r>
            <a:r>
              <a:rPr lang="el-GR" sz="1600" dirty="0"/>
              <a:t>1954 </a:t>
            </a:r>
            <a:r>
              <a:rPr lang="el-GR" sz="1600" i="1" dirty="0"/>
              <a:t>(</a:t>
            </a:r>
            <a:r>
              <a:rPr lang="el-GR" sz="1600" i="1" dirty="0" err="1"/>
              <a:t>people</a:t>
            </a:r>
            <a:r>
              <a:rPr lang="el-GR" sz="1600" i="1" dirty="0"/>
              <a:t> </a:t>
            </a:r>
            <a:r>
              <a:rPr lang="el-GR" sz="1600" i="1" dirty="0" err="1"/>
              <a:t>bo</a:t>
            </a:r>
            <a:r>
              <a:rPr lang="en-US" sz="1600" i="1" dirty="0" err="1"/>
              <a:t>rn</a:t>
            </a:r>
            <a:r>
              <a:rPr lang="el-GR" sz="1600" i="1" dirty="0"/>
              <a:t> </a:t>
            </a:r>
            <a:r>
              <a:rPr lang="el-GR" sz="1600" i="1" dirty="0" err="1"/>
              <a:t>in</a:t>
            </a:r>
            <a:r>
              <a:rPr lang="el-GR" sz="1600" i="1" dirty="0"/>
              <a:t> </a:t>
            </a:r>
            <a:r>
              <a:rPr lang="el-GR" sz="1600" dirty="0"/>
              <a:t>1954 </a:t>
            </a:r>
            <a:r>
              <a:rPr lang="el-GR" sz="1600" i="1" dirty="0" err="1"/>
              <a:t>become</a:t>
            </a:r>
            <a:r>
              <a:rPr lang="el-GR" sz="1600" i="1" dirty="0"/>
              <a:t> </a:t>
            </a:r>
            <a:r>
              <a:rPr lang="el-GR" sz="1600" i="1" dirty="0" err="1"/>
              <a:t>age</a:t>
            </a:r>
            <a:r>
              <a:rPr lang="el-GR" sz="1600" i="1" dirty="0"/>
              <a:t> </a:t>
            </a:r>
            <a:r>
              <a:rPr lang="el-GR" sz="1600" dirty="0"/>
              <a:t>62 </a:t>
            </a:r>
            <a:r>
              <a:rPr lang="el-GR" sz="1600" i="1" dirty="0" err="1"/>
              <a:t>in</a:t>
            </a:r>
            <a:r>
              <a:rPr lang="el-GR" sz="1600" i="1" dirty="0"/>
              <a:t> 2016 </a:t>
            </a:r>
            <a:r>
              <a:rPr lang="el-GR" sz="1600" i="1" dirty="0" err="1"/>
              <a:t>and</a:t>
            </a:r>
            <a:r>
              <a:rPr lang="el-GR" sz="1600" i="1" dirty="0"/>
              <a:t> </a:t>
            </a:r>
            <a:r>
              <a:rPr lang="el-GR" sz="1600" i="1" dirty="0" err="1"/>
              <a:t>are</a:t>
            </a:r>
            <a:r>
              <a:rPr lang="el-GR" sz="1600" i="1" dirty="0"/>
              <a:t> </a:t>
            </a:r>
            <a:r>
              <a:rPr lang="el-GR" sz="1600" i="1" dirty="0" err="1"/>
              <a:t>eligible</a:t>
            </a:r>
            <a:r>
              <a:rPr lang="en-US" sz="1600" i="1" dirty="0"/>
              <a:t> </a:t>
            </a:r>
            <a:r>
              <a:rPr lang="el-GR" sz="1600" i="1" dirty="0" err="1"/>
              <a:t>for</a:t>
            </a:r>
            <a:r>
              <a:rPr lang="el-GR" sz="1600" i="1" dirty="0"/>
              <a:t> α </a:t>
            </a:r>
            <a:r>
              <a:rPr lang="el-GR" sz="1600" i="1" dirty="0" err="1"/>
              <a:t>benefit</a:t>
            </a:r>
            <a:r>
              <a:rPr lang="el-GR" sz="1600" i="1" dirty="0"/>
              <a:t>)</a:t>
            </a:r>
            <a:endParaRPr lang="el-GR" sz="1600" dirty="0"/>
          </a:p>
          <a:p>
            <a:pPr>
              <a:buNone/>
            </a:pPr>
            <a:r>
              <a:rPr lang="en-US" sz="1600" dirty="0"/>
              <a:t>	</a:t>
            </a:r>
            <a:r>
              <a:rPr lang="el-GR" sz="1600" dirty="0" err="1"/>
              <a:t>This</a:t>
            </a:r>
            <a:r>
              <a:rPr lang="el-GR" sz="1600" dirty="0"/>
              <a:t> </a:t>
            </a:r>
            <a:r>
              <a:rPr lang="el-GR" sz="1600" dirty="0" err="1"/>
              <a:t>worksheet</a:t>
            </a:r>
            <a:r>
              <a:rPr lang="el-GR" sz="1600" dirty="0"/>
              <a:t> </a:t>
            </a:r>
            <a:r>
              <a:rPr lang="el-GR" sz="1600" dirty="0" err="1"/>
              <a:t>shows</a:t>
            </a:r>
            <a:r>
              <a:rPr lang="el-GR" sz="1600" dirty="0"/>
              <a:t> </a:t>
            </a:r>
            <a:r>
              <a:rPr lang="el-GR" sz="1600" dirty="0" err="1"/>
              <a:t>how</a:t>
            </a:r>
            <a:r>
              <a:rPr lang="el-GR" sz="1600" dirty="0"/>
              <a:t> </a:t>
            </a:r>
            <a:r>
              <a:rPr lang="el-GR" sz="1600" dirty="0" err="1"/>
              <a:t>to</a:t>
            </a:r>
            <a:r>
              <a:rPr lang="el-GR" sz="1600" dirty="0"/>
              <a:t> </a:t>
            </a:r>
            <a:r>
              <a:rPr lang="el-GR" sz="1600" dirty="0" err="1"/>
              <a:t>estimate</a:t>
            </a:r>
            <a:r>
              <a:rPr lang="el-GR" sz="1600" dirty="0"/>
              <a:t> </a:t>
            </a:r>
            <a:r>
              <a:rPr lang="el-GR" sz="1600" dirty="0" err="1"/>
              <a:t>the</a:t>
            </a:r>
            <a:r>
              <a:rPr lang="el-GR" sz="1600" dirty="0"/>
              <a:t> </a:t>
            </a:r>
            <a:r>
              <a:rPr lang="el-GR" sz="1600" dirty="0" err="1"/>
              <a:t>Social</a:t>
            </a:r>
            <a:r>
              <a:rPr lang="el-GR" sz="1600" dirty="0"/>
              <a:t> </a:t>
            </a:r>
            <a:r>
              <a:rPr lang="el-GR" sz="1600" dirty="0" err="1"/>
              <a:t>Security</a:t>
            </a:r>
            <a:r>
              <a:rPr lang="el-GR" sz="1600" dirty="0"/>
              <a:t> </a:t>
            </a:r>
            <a:r>
              <a:rPr lang="el-GR" sz="1600" dirty="0" err="1"/>
              <a:t>monthly</a:t>
            </a:r>
            <a:r>
              <a:rPr lang="el-GR" sz="1600" dirty="0"/>
              <a:t> </a:t>
            </a:r>
            <a:r>
              <a:rPr lang="el-GR" sz="1600" dirty="0" err="1"/>
              <a:t>retirement</a:t>
            </a:r>
            <a:r>
              <a:rPr lang="el-GR" sz="1600" dirty="0"/>
              <a:t> </a:t>
            </a:r>
            <a:r>
              <a:rPr lang="el-GR" sz="1600" dirty="0" err="1"/>
              <a:t>benefit</a:t>
            </a:r>
            <a:r>
              <a:rPr lang="el-GR" sz="1600" dirty="0"/>
              <a:t> </a:t>
            </a:r>
            <a:r>
              <a:rPr lang="el-GR" sz="1600" dirty="0" err="1"/>
              <a:t>you</a:t>
            </a:r>
            <a:r>
              <a:rPr lang="el-GR" sz="1600" dirty="0"/>
              <a:t> </a:t>
            </a:r>
            <a:r>
              <a:rPr lang="el-GR" sz="1600" dirty="0" err="1"/>
              <a:t>would</a:t>
            </a:r>
            <a:r>
              <a:rPr lang="el-GR" sz="1600" dirty="0"/>
              <a:t> </a:t>
            </a:r>
            <a:r>
              <a:rPr lang="el-GR" sz="1600" dirty="0" err="1"/>
              <a:t>be</a:t>
            </a:r>
            <a:r>
              <a:rPr lang="el-GR" sz="1600" dirty="0"/>
              <a:t> </a:t>
            </a:r>
            <a:r>
              <a:rPr lang="el-GR" sz="1600" dirty="0" err="1"/>
              <a:t>eligible</a:t>
            </a:r>
            <a:r>
              <a:rPr lang="en-US" sz="1600" dirty="0"/>
              <a:t> for</a:t>
            </a:r>
            <a:r>
              <a:rPr lang="el-GR" sz="1600" dirty="0"/>
              <a:t> </a:t>
            </a:r>
            <a:r>
              <a:rPr lang="el-GR" sz="1600" dirty="0" err="1"/>
              <a:t>at</a:t>
            </a:r>
            <a:r>
              <a:rPr lang="el-GR" sz="1600" dirty="0"/>
              <a:t> </a:t>
            </a:r>
            <a:r>
              <a:rPr lang="el-GR" sz="1600" dirty="0" err="1"/>
              <a:t>age</a:t>
            </a:r>
            <a:r>
              <a:rPr lang="el-GR" sz="1600" dirty="0"/>
              <a:t> 62, </a:t>
            </a:r>
            <a:r>
              <a:rPr lang="el-GR" sz="1600" dirty="0" err="1"/>
              <a:t>if</a:t>
            </a:r>
            <a:r>
              <a:rPr lang="el-GR" sz="1600" dirty="0"/>
              <a:t> </a:t>
            </a:r>
            <a:r>
              <a:rPr lang="el-GR" sz="1600" dirty="0" err="1"/>
              <a:t>you</a:t>
            </a:r>
            <a:r>
              <a:rPr lang="el-GR" sz="1600" dirty="0"/>
              <a:t> </a:t>
            </a:r>
            <a:r>
              <a:rPr lang="el-GR" sz="1600" dirty="0" err="1"/>
              <a:t>were</a:t>
            </a:r>
            <a:r>
              <a:rPr lang="el-GR" sz="1600" dirty="0"/>
              <a:t> </a:t>
            </a:r>
            <a:r>
              <a:rPr lang="el-GR" sz="1600" dirty="0" err="1"/>
              <a:t>bo</a:t>
            </a:r>
            <a:r>
              <a:rPr lang="en-US" sz="1600" dirty="0" err="1"/>
              <a:t>rn</a:t>
            </a:r>
            <a:r>
              <a:rPr lang="en-US" sz="1600" dirty="0"/>
              <a:t> in</a:t>
            </a:r>
            <a:r>
              <a:rPr lang="el-GR" sz="1600" dirty="0"/>
              <a:t> 1954. </a:t>
            </a:r>
            <a:r>
              <a:rPr lang="el-GR" sz="1600" dirty="0" err="1"/>
              <a:t>It</a:t>
            </a:r>
            <a:r>
              <a:rPr lang="el-GR" sz="1600" dirty="0"/>
              <a:t> </a:t>
            </a:r>
            <a:r>
              <a:rPr lang="el-GR" sz="1600" dirty="0" err="1"/>
              <a:t>also</a:t>
            </a:r>
            <a:r>
              <a:rPr lang="el-GR" sz="1600" dirty="0"/>
              <a:t> </a:t>
            </a:r>
            <a:r>
              <a:rPr lang="el-GR" sz="1600" dirty="0" err="1"/>
              <a:t>allows</a:t>
            </a:r>
            <a:r>
              <a:rPr lang="el-GR" sz="1600" dirty="0"/>
              <a:t> </a:t>
            </a:r>
            <a:r>
              <a:rPr lang="el-GR" sz="1600" dirty="0" err="1"/>
              <a:t>you</a:t>
            </a:r>
            <a:r>
              <a:rPr lang="el-GR" sz="1600" dirty="0"/>
              <a:t> </a:t>
            </a:r>
            <a:r>
              <a:rPr lang="el-GR" sz="1600" dirty="0" err="1"/>
              <a:t>to</a:t>
            </a:r>
            <a:r>
              <a:rPr lang="el-GR" sz="1600" dirty="0"/>
              <a:t> </a:t>
            </a:r>
            <a:r>
              <a:rPr lang="el-GR" sz="1600" dirty="0" err="1"/>
              <a:t>estimate</a:t>
            </a:r>
            <a:r>
              <a:rPr lang="el-GR" sz="1600" dirty="0"/>
              <a:t> </a:t>
            </a:r>
            <a:r>
              <a:rPr lang="el-GR" sz="1600" dirty="0" err="1"/>
              <a:t>what</a:t>
            </a:r>
            <a:r>
              <a:rPr lang="el-GR" sz="1600" dirty="0"/>
              <a:t> </a:t>
            </a:r>
            <a:r>
              <a:rPr lang="el-GR" sz="1600" dirty="0" err="1"/>
              <a:t>you</a:t>
            </a:r>
            <a:r>
              <a:rPr lang="el-GR" sz="1600" dirty="0"/>
              <a:t> </a:t>
            </a:r>
            <a:r>
              <a:rPr lang="el-GR" sz="1600" dirty="0" err="1"/>
              <a:t>would</a:t>
            </a:r>
            <a:r>
              <a:rPr lang="el-GR" sz="1600" dirty="0"/>
              <a:t> </a:t>
            </a:r>
            <a:r>
              <a:rPr lang="el-GR" sz="1600" dirty="0" err="1"/>
              <a:t>receive</a:t>
            </a:r>
            <a:r>
              <a:rPr lang="el-GR" sz="1600" dirty="0"/>
              <a:t> </a:t>
            </a:r>
            <a:r>
              <a:rPr lang="el-GR" sz="1600" dirty="0" err="1"/>
              <a:t>at</a:t>
            </a:r>
            <a:r>
              <a:rPr lang="el-GR" sz="1600" dirty="0"/>
              <a:t> </a:t>
            </a:r>
            <a:r>
              <a:rPr lang="el-GR" sz="1600" dirty="0" err="1"/>
              <a:t>age</a:t>
            </a:r>
            <a:r>
              <a:rPr lang="el-GR" sz="1600" dirty="0"/>
              <a:t> 66, </a:t>
            </a:r>
            <a:r>
              <a:rPr lang="el-GR" sz="1600" dirty="0" err="1"/>
              <a:t>your</a:t>
            </a:r>
            <a:r>
              <a:rPr lang="el-GR" sz="1600" dirty="0"/>
              <a:t> </a:t>
            </a:r>
            <a:r>
              <a:rPr lang="el-GR" sz="1600" dirty="0" err="1"/>
              <a:t>full</a:t>
            </a:r>
            <a:r>
              <a:rPr lang="en-US" sz="1600" dirty="0"/>
              <a:t> </a:t>
            </a:r>
            <a:r>
              <a:rPr lang="el-GR" sz="1600" dirty="0" err="1"/>
              <a:t>retirement</a:t>
            </a:r>
            <a:r>
              <a:rPr lang="el-GR" sz="1600" dirty="0"/>
              <a:t> </a:t>
            </a:r>
            <a:r>
              <a:rPr lang="el-GR" sz="1600" dirty="0" err="1"/>
              <a:t>age</a:t>
            </a:r>
            <a:r>
              <a:rPr lang="el-GR" sz="1600" dirty="0"/>
              <a:t>, </a:t>
            </a:r>
            <a:r>
              <a:rPr lang="el-GR" sz="1600" b="1" dirty="0" err="1"/>
              <a:t>excluding</a:t>
            </a:r>
            <a:r>
              <a:rPr lang="el-GR" sz="1600" b="1" dirty="0"/>
              <a:t> </a:t>
            </a:r>
            <a:r>
              <a:rPr lang="el-GR" sz="1600" b="1" dirty="0" err="1"/>
              <a:t>any</a:t>
            </a:r>
            <a:r>
              <a:rPr lang="el-GR" sz="1600" b="1" dirty="0"/>
              <a:t> </a:t>
            </a:r>
            <a:r>
              <a:rPr lang="el-GR" sz="1600" b="1" dirty="0" err="1"/>
              <a:t>cost</a:t>
            </a:r>
            <a:r>
              <a:rPr lang="en-US" sz="1600" b="1" dirty="0"/>
              <a:t>-</a:t>
            </a:r>
            <a:r>
              <a:rPr lang="el-GR" sz="1600" b="1" dirty="0" err="1"/>
              <a:t>of</a:t>
            </a:r>
            <a:r>
              <a:rPr lang="en-US" sz="1600" b="1" dirty="0"/>
              <a:t>-</a:t>
            </a:r>
            <a:r>
              <a:rPr lang="el-GR" sz="1600" b="1" dirty="0" err="1"/>
              <a:t>living</a:t>
            </a:r>
            <a:r>
              <a:rPr lang="el-GR" sz="1600" b="1" dirty="0"/>
              <a:t> </a:t>
            </a:r>
            <a:r>
              <a:rPr lang="el-GR" sz="1600" b="1" dirty="0" err="1"/>
              <a:t>ad</a:t>
            </a:r>
            <a:r>
              <a:rPr lang="en-US" sz="1600" b="1" dirty="0"/>
              <a:t>j</a:t>
            </a:r>
            <a:r>
              <a:rPr lang="el-GR" sz="1600" b="1" dirty="0" err="1"/>
              <a:t>ustments</a:t>
            </a:r>
            <a:r>
              <a:rPr lang="el-GR" sz="1600" b="1" dirty="0"/>
              <a:t> </a:t>
            </a:r>
            <a:r>
              <a:rPr lang="el-GR" sz="1600" b="1" dirty="0" err="1"/>
              <a:t>for</a:t>
            </a:r>
            <a:r>
              <a:rPr lang="el-GR" sz="1600" b="1" dirty="0"/>
              <a:t> </a:t>
            </a:r>
            <a:r>
              <a:rPr lang="el-GR" sz="1600" b="1" dirty="0" err="1"/>
              <a:t>which</a:t>
            </a:r>
            <a:r>
              <a:rPr lang="el-GR" sz="1600" b="1" dirty="0"/>
              <a:t> </a:t>
            </a:r>
            <a:r>
              <a:rPr lang="el-GR" sz="1600" b="1" dirty="0" err="1"/>
              <a:t>you</a:t>
            </a:r>
            <a:r>
              <a:rPr lang="el-GR" sz="1600" b="1" dirty="0"/>
              <a:t> </a:t>
            </a:r>
            <a:r>
              <a:rPr lang="el-GR" sz="1600" b="1" dirty="0" err="1"/>
              <a:t>may</a:t>
            </a:r>
            <a:r>
              <a:rPr lang="el-GR" sz="1600" b="1" dirty="0"/>
              <a:t> </a:t>
            </a:r>
            <a:r>
              <a:rPr lang="el-GR" sz="1600" b="1" dirty="0" err="1"/>
              <a:t>be</a:t>
            </a:r>
            <a:r>
              <a:rPr lang="el-GR" sz="1600" b="1" dirty="0"/>
              <a:t> </a:t>
            </a:r>
            <a:r>
              <a:rPr lang="el-GR" sz="1600" b="1" dirty="0" err="1"/>
              <a:t>eligible</a:t>
            </a:r>
            <a:r>
              <a:rPr lang="el-GR" sz="1600" dirty="0"/>
              <a:t>. </a:t>
            </a:r>
            <a:r>
              <a:rPr lang="el-GR" sz="1600" dirty="0" err="1"/>
              <a:t>If</a:t>
            </a:r>
            <a:r>
              <a:rPr lang="el-GR" sz="1600" dirty="0"/>
              <a:t> </a:t>
            </a:r>
            <a:r>
              <a:rPr lang="el-GR" sz="1600" dirty="0" err="1"/>
              <a:t>you</a:t>
            </a:r>
            <a:r>
              <a:rPr lang="el-GR" sz="1600" dirty="0"/>
              <a:t> </a:t>
            </a:r>
            <a:r>
              <a:rPr lang="el-GR" sz="1600" dirty="0" err="1"/>
              <a:t>continue</a:t>
            </a:r>
            <a:r>
              <a:rPr lang="el-GR" sz="1600" dirty="0"/>
              <a:t> </a:t>
            </a:r>
            <a:r>
              <a:rPr lang="el-GR" sz="1600" dirty="0" err="1"/>
              <a:t>working</a:t>
            </a:r>
            <a:r>
              <a:rPr lang="en-US" sz="1600" dirty="0"/>
              <a:t> </a:t>
            </a:r>
            <a:r>
              <a:rPr lang="el-GR" sz="1600" dirty="0" err="1"/>
              <a:t>past</a:t>
            </a:r>
            <a:r>
              <a:rPr lang="el-GR" sz="1600" dirty="0"/>
              <a:t> </a:t>
            </a:r>
            <a:r>
              <a:rPr lang="el-GR" sz="1600" dirty="0" err="1"/>
              <a:t>age</a:t>
            </a:r>
            <a:r>
              <a:rPr lang="el-GR" sz="1600" dirty="0"/>
              <a:t> 62, </a:t>
            </a:r>
            <a:r>
              <a:rPr lang="el-GR" sz="1600" dirty="0" err="1"/>
              <a:t>your</a:t>
            </a:r>
            <a:r>
              <a:rPr lang="el-GR" sz="1600" dirty="0"/>
              <a:t> </a:t>
            </a:r>
            <a:r>
              <a:rPr lang="el-GR" sz="1600" dirty="0" err="1"/>
              <a:t>additional</a:t>
            </a:r>
            <a:r>
              <a:rPr lang="el-GR" sz="1600" dirty="0"/>
              <a:t> </a:t>
            </a:r>
            <a:r>
              <a:rPr lang="el-GR" sz="1600" dirty="0" err="1"/>
              <a:t>ea</a:t>
            </a:r>
            <a:r>
              <a:rPr lang="en-US" sz="1600" dirty="0" err="1"/>
              <a:t>rn</a:t>
            </a:r>
            <a:r>
              <a:rPr lang="el-GR" sz="1600" dirty="0" err="1"/>
              <a:t>ings</a:t>
            </a:r>
            <a:r>
              <a:rPr lang="el-GR" sz="1600" dirty="0"/>
              <a:t> </a:t>
            </a:r>
            <a:r>
              <a:rPr lang="el-GR" sz="1600" dirty="0" err="1"/>
              <a:t>could</a:t>
            </a:r>
            <a:r>
              <a:rPr lang="el-GR" sz="1600" dirty="0"/>
              <a:t> </a:t>
            </a:r>
            <a:r>
              <a:rPr lang="el-GR" sz="1600" dirty="0" err="1"/>
              <a:t>increase</a:t>
            </a:r>
            <a:r>
              <a:rPr lang="el-GR" sz="1600" dirty="0"/>
              <a:t> </a:t>
            </a:r>
            <a:r>
              <a:rPr lang="el-GR" sz="1600" dirty="0" err="1"/>
              <a:t>your</a:t>
            </a:r>
            <a:r>
              <a:rPr lang="en-US" sz="1600" dirty="0"/>
              <a:t> </a:t>
            </a:r>
            <a:r>
              <a:rPr lang="el-GR" sz="1600" dirty="0" err="1"/>
              <a:t>benefit</a:t>
            </a:r>
            <a:r>
              <a:rPr lang="el-GR" sz="1600" dirty="0"/>
              <a:t>. </a:t>
            </a:r>
            <a:r>
              <a:rPr lang="el-GR" sz="1600" dirty="0" err="1"/>
              <a:t>People</a:t>
            </a:r>
            <a:r>
              <a:rPr lang="el-GR" sz="1600" dirty="0"/>
              <a:t> </a:t>
            </a:r>
            <a:r>
              <a:rPr lang="el-GR" sz="1600" dirty="0" err="1"/>
              <a:t>born</a:t>
            </a:r>
            <a:r>
              <a:rPr lang="el-GR" sz="1600" dirty="0"/>
              <a:t> </a:t>
            </a:r>
            <a:r>
              <a:rPr lang="el-GR" sz="1600" dirty="0" err="1"/>
              <a:t>after</a:t>
            </a:r>
            <a:r>
              <a:rPr lang="el-GR" sz="1600" dirty="0"/>
              <a:t> 1954 </a:t>
            </a:r>
            <a:r>
              <a:rPr lang="el-GR" sz="1600" dirty="0" err="1"/>
              <a:t>can</a:t>
            </a:r>
            <a:r>
              <a:rPr lang="el-GR" sz="1600" dirty="0"/>
              <a:t> </a:t>
            </a:r>
            <a:r>
              <a:rPr lang="el-GR" sz="1600" dirty="0" err="1"/>
              <a:t>use</a:t>
            </a:r>
            <a:r>
              <a:rPr lang="el-GR" sz="1600" dirty="0"/>
              <a:t> </a:t>
            </a:r>
            <a:r>
              <a:rPr lang="el-GR" sz="1600" dirty="0" err="1"/>
              <a:t>this</a:t>
            </a:r>
            <a:r>
              <a:rPr lang="el-GR" sz="1600" dirty="0"/>
              <a:t> </a:t>
            </a:r>
            <a:r>
              <a:rPr lang="el-GR" sz="1600" dirty="0" err="1"/>
              <a:t>worksheet</a:t>
            </a:r>
            <a:r>
              <a:rPr lang="el-GR" sz="1600" dirty="0"/>
              <a:t>,</a:t>
            </a:r>
            <a:r>
              <a:rPr lang="en-US" sz="1600" dirty="0"/>
              <a:t> </a:t>
            </a:r>
            <a:r>
              <a:rPr lang="el-GR" sz="1600" dirty="0" err="1"/>
              <a:t>but</a:t>
            </a:r>
            <a:r>
              <a:rPr lang="el-GR" sz="1600" dirty="0"/>
              <a:t> </a:t>
            </a:r>
            <a:r>
              <a:rPr lang="el-GR" sz="1600" dirty="0" err="1"/>
              <a:t>their</a:t>
            </a:r>
            <a:r>
              <a:rPr lang="el-GR" sz="1600" dirty="0"/>
              <a:t> </a:t>
            </a:r>
            <a:r>
              <a:rPr lang="el-GR" sz="1600" dirty="0" err="1"/>
              <a:t>benefit</a:t>
            </a:r>
            <a:r>
              <a:rPr lang="el-GR" sz="1600" dirty="0"/>
              <a:t> </a:t>
            </a:r>
            <a:r>
              <a:rPr lang="el-GR" sz="1600" dirty="0" err="1"/>
              <a:t>may</a:t>
            </a:r>
            <a:r>
              <a:rPr lang="el-GR" sz="1600" dirty="0"/>
              <a:t> </a:t>
            </a:r>
            <a:r>
              <a:rPr lang="el-GR" sz="1600" dirty="0" err="1"/>
              <a:t>be</a:t>
            </a:r>
            <a:r>
              <a:rPr lang="el-GR" sz="1600" dirty="0"/>
              <a:t> </a:t>
            </a:r>
            <a:r>
              <a:rPr lang="el-GR" sz="1600" dirty="0" err="1"/>
              <a:t>higher</a:t>
            </a:r>
            <a:r>
              <a:rPr lang="el-GR" sz="1600" dirty="0"/>
              <a:t> </a:t>
            </a:r>
            <a:r>
              <a:rPr lang="el-GR" sz="1600" dirty="0" err="1"/>
              <a:t>because</a:t>
            </a:r>
            <a:r>
              <a:rPr lang="el-GR" sz="1600" dirty="0"/>
              <a:t> </a:t>
            </a:r>
            <a:r>
              <a:rPr lang="en-US" sz="1600" dirty="0"/>
              <a:t>of</a:t>
            </a:r>
            <a:r>
              <a:rPr lang="el-GR" sz="1600" dirty="0"/>
              <a:t> </a:t>
            </a:r>
            <a:r>
              <a:rPr lang="el-GR" sz="1600" dirty="0" err="1"/>
              <a:t>additional</a:t>
            </a:r>
            <a:r>
              <a:rPr lang="el-GR" sz="1600" dirty="0"/>
              <a:t> </a:t>
            </a:r>
            <a:r>
              <a:rPr lang="el-GR" sz="1600" dirty="0" err="1"/>
              <a:t>ea</a:t>
            </a:r>
            <a:r>
              <a:rPr lang="en-US" sz="1600" dirty="0" err="1"/>
              <a:t>rni</a:t>
            </a:r>
            <a:r>
              <a:rPr lang="el-GR" sz="1600" dirty="0" err="1"/>
              <a:t>ngs</a:t>
            </a:r>
            <a:r>
              <a:rPr lang="el-GR" sz="1600" dirty="0"/>
              <a:t> </a:t>
            </a:r>
            <a:r>
              <a:rPr lang="el-GR" sz="1600" dirty="0" err="1"/>
              <a:t>and</a:t>
            </a:r>
            <a:r>
              <a:rPr lang="el-GR" sz="1600" dirty="0"/>
              <a:t> </a:t>
            </a:r>
            <a:r>
              <a:rPr lang="el-GR" sz="1600" dirty="0" err="1"/>
              <a:t>benefit</a:t>
            </a:r>
            <a:r>
              <a:rPr lang="el-GR" sz="1600" dirty="0"/>
              <a:t> </a:t>
            </a:r>
            <a:r>
              <a:rPr lang="el-GR" sz="1600" dirty="0" err="1"/>
              <a:t>increases</a:t>
            </a:r>
            <a:r>
              <a:rPr lang="el-GR" sz="1600" dirty="0"/>
              <a:t>. </a:t>
            </a:r>
            <a:r>
              <a:rPr lang="el-GR" sz="1600" dirty="0" err="1"/>
              <a:t>If</a:t>
            </a:r>
            <a:r>
              <a:rPr lang="el-GR" sz="1600" dirty="0"/>
              <a:t> </a:t>
            </a:r>
            <a:r>
              <a:rPr lang="el-GR" sz="1600" dirty="0" err="1"/>
              <a:t>you</a:t>
            </a:r>
            <a:r>
              <a:rPr lang="el-GR" sz="1600" dirty="0"/>
              <a:t> </a:t>
            </a:r>
            <a:r>
              <a:rPr lang="el-GR" sz="1600" dirty="0" err="1"/>
              <a:t>were</a:t>
            </a:r>
            <a:r>
              <a:rPr lang="el-GR" sz="1600" dirty="0"/>
              <a:t> </a:t>
            </a:r>
            <a:r>
              <a:rPr lang="el-GR" sz="1600" dirty="0" err="1"/>
              <a:t>bom</a:t>
            </a:r>
            <a:r>
              <a:rPr lang="el-GR" sz="1600" dirty="0"/>
              <a:t> </a:t>
            </a:r>
            <a:r>
              <a:rPr lang="el-GR" sz="1600" dirty="0" err="1"/>
              <a:t>before</a:t>
            </a:r>
            <a:r>
              <a:rPr lang="en-US" sz="1600" dirty="0"/>
              <a:t> </a:t>
            </a:r>
            <a:r>
              <a:rPr lang="el-GR" sz="1600" dirty="0"/>
              <a:t>1954, </a:t>
            </a:r>
            <a:r>
              <a:rPr lang="el-GR" sz="1600" dirty="0" err="1"/>
              <a:t>visit</a:t>
            </a:r>
            <a:r>
              <a:rPr lang="el-GR" sz="1600" dirty="0"/>
              <a:t> </a:t>
            </a:r>
            <a:r>
              <a:rPr lang="el-GR" sz="1600" b="1" i="1" dirty="0" err="1"/>
              <a:t>www.socialsecurity.gov</a:t>
            </a:r>
            <a:r>
              <a:rPr lang="el-GR" sz="1600" b="1" i="1" dirty="0"/>
              <a:t> </a:t>
            </a:r>
            <a:r>
              <a:rPr lang="el-GR" sz="1600" dirty="0" err="1"/>
              <a:t>and</a:t>
            </a:r>
            <a:r>
              <a:rPr lang="el-GR" sz="1600" dirty="0"/>
              <a:t> </a:t>
            </a:r>
            <a:r>
              <a:rPr lang="el-GR" sz="1600" dirty="0" err="1"/>
              <a:t>search</a:t>
            </a:r>
            <a:r>
              <a:rPr lang="el-GR" sz="1600" dirty="0"/>
              <a:t> </a:t>
            </a:r>
            <a:r>
              <a:rPr lang="el-GR" sz="1600" dirty="0" err="1"/>
              <a:t>for</a:t>
            </a:r>
            <a:r>
              <a:rPr lang="el-GR" sz="1600" dirty="0"/>
              <a:t> </a:t>
            </a:r>
            <a:r>
              <a:rPr lang="el-GR" sz="1600" i="1" dirty="0" err="1"/>
              <a:t>Retirement</a:t>
            </a:r>
            <a:r>
              <a:rPr lang="el-GR" sz="1600" i="1" dirty="0"/>
              <a:t> </a:t>
            </a:r>
            <a:r>
              <a:rPr lang="el-GR" sz="1600" i="1" dirty="0" err="1"/>
              <a:t>Age</a:t>
            </a:r>
            <a:r>
              <a:rPr lang="el-GR" sz="1600" i="1" dirty="0"/>
              <a:t> </a:t>
            </a:r>
            <a:r>
              <a:rPr lang="en-US" sz="1600" i="1" dirty="0"/>
              <a:t>C</a:t>
            </a:r>
            <a:r>
              <a:rPr lang="el-GR" sz="1600" i="1" dirty="0" err="1"/>
              <a:t>alculator</a:t>
            </a:r>
            <a:r>
              <a:rPr lang="el-GR" sz="1600" i="1" dirty="0"/>
              <a:t>.</a:t>
            </a:r>
            <a:endParaRPr lang="en-US" sz="1600" i="1" dirty="0"/>
          </a:p>
          <a:p>
            <a:pPr>
              <a:buNone/>
            </a:pPr>
            <a:endParaRPr lang="el-GR" sz="1800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2643758"/>
            <a:ext cx="9144000" cy="2376264"/>
          </a:xfrm>
        </p:spPr>
        <p:txBody>
          <a:bodyPr numCol="2">
            <a:noAutofit/>
          </a:bodyPr>
          <a:lstStyle/>
          <a:p>
            <a:pPr algn="l"/>
            <a:r>
              <a:rPr lang="el-GR" sz="1200" dirty="0" err="1">
                <a:latin typeface="+mn-lt"/>
                <a:ea typeface="+mn-ea"/>
                <a:cs typeface="+mn-cs"/>
              </a:rPr>
              <a:t>Step</a:t>
            </a:r>
            <a:r>
              <a:rPr lang="el-GR" sz="1200" dirty="0">
                <a:latin typeface="+mn-lt"/>
                <a:ea typeface="+mn-ea"/>
                <a:cs typeface="+mn-cs"/>
              </a:rPr>
              <a:t> 1: </a:t>
            </a:r>
            <a:r>
              <a:rPr lang="el-GR" sz="1200" dirty="0" err="1">
                <a:latin typeface="+mn-lt"/>
                <a:ea typeface="+mn-ea"/>
                <a:cs typeface="+mn-cs"/>
              </a:rPr>
              <a:t>Enter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you</a:t>
            </a:r>
            <a:r>
              <a:rPr lang="en-US" sz="1200" dirty="0">
                <a:latin typeface="+mn-lt"/>
                <a:ea typeface="+mn-ea"/>
                <a:cs typeface="+mn-cs"/>
              </a:rPr>
              <a:t>r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ea</a:t>
            </a:r>
            <a:r>
              <a:rPr lang="en-US" sz="1200" dirty="0" err="1">
                <a:latin typeface="+mn-lt"/>
                <a:ea typeface="+mn-ea"/>
                <a:cs typeface="+mn-cs"/>
              </a:rPr>
              <a:t>rnin</a:t>
            </a:r>
            <a:r>
              <a:rPr lang="el-GR" sz="1200" dirty="0" err="1">
                <a:latin typeface="+mn-lt"/>
                <a:ea typeface="+mn-ea"/>
                <a:cs typeface="+mn-cs"/>
              </a:rPr>
              <a:t>gs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+mn-lt"/>
                <a:ea typeface="+mn-ea"/>
                <a:cs typeface="+mn-cs"/>
              </a:rPr>
              <a:t>in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Column</a:t>
            </a:r>
            <a:r>
              <a:rPr lang="el-GR" sz="1200" dirty="0">
                <a:latin typeface="+mn-lt"/>
                <a:ea typeface="+mn-ea"/>
                <a:cs typeface="+mn-cs"/>
              </a:rPr>
              <a:t> Β, </a:t>
            </a:r>
            <a:r>
              <a:rPr lang="el-GR" sz="1200" dirty="0" err="1">
                <a:latin typeface="+mn-lt"/>
                <a:ea typeface="+mn-ea"/>
                <a:cs typeface="+mn-cs"/>
              </a:rPr>
              <a:t>but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not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more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than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the</a:t>
            </a:r>
            <a:r>
              <a:rPr lang="en-US" sz="1200" dirty="0">
                <a:latin typeface="+mn-lt"/>
                <a:ea typeface="+mn-ea"/>
                <a:cs typeface="+mn-cs"/>
              </a:rPr>
              <a:t/>
            </a:r>
            <a:br>
              <a:rPr lang="en-US" sz="1200" dirty="0">
                <a:latin typeface="+mn-lt"/>
                <a:ea typeface="+mn-ea"/>
                <a:cs typeface="+mn-cs"/>
              </a:rPr>
            </a:br>
            <a:r>
              <a:rPr lang="el-GR" sz="1200" dirty="0" err="1">
                <a:latin typeface="+mn-lt"/>
                <a:ea typeface="+mn-ea"/>
                <a:cs typeface="+mn-cs"/>
              </a:rPr>
              <a:t>amount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shown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+mn-lt"/>
                <a:ea typeface="+mn-ea"/>
                <a:cs typeface="+mn-cs"/>
              </a:rPr>
              <a:t>in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Column</a:t>
            </a:r>
            <a:r>
              <a:rPr lang="el-GR" sz="1200" dirty="0">
                <a:latin typeface="+mn-lt"/>
                <a:ea typeface="+mn-ea"/>
                <a:cs typeface="+mn-cs"/>
              </a:rPr>
              <a:t> Α.</a:t>
            </a:r>
            <a:r>
              <a:rPr lang="en-US" sz="1200" dirty="0">
                <a:latin typeface="+mn-lt"/>
                <a:ea typeface="+mn-ea"/>
                <a:cs typeface="+mn-cs"/>
              </a:rPr>
              <a:t> I</a:t>
            </a:r>
            <a:r>
              <a:rPr lang="el-GR" sz="1200" dirty="0">
                <a:latin typeface="+mn-lt"/>
                <a:ea typeface="+mn-ea"/>
                <a:cs typeface="+mn-cs"/>
              </a:rPr>
              <a:t>f </a:t>
            </a:r>
            <a:r>
              <a:rPr lang="el-GR" sz="1200" dirty="0" err="1">
                <a:latin typeface="+mn-lt"/>
                <a:ea typeface="+mn-ea"/>
                <a:cs typeface="+mn-cs"/>
              </a:rPr>
              <a:t>you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have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ηο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ea</a:t>
            </a:r>
            <a:r>
              <a:rPr lang="en-US" sz="1200" dirty="0" err="1">
                <a:latin typeface="+mn-lt"/>
                <a:ea typeface="+mn-ea"/>
                <a:cs typeface="+mn-cs"/>
              </a:rPr>
              <a:t>rn</a:t>
            </a:r>
            <a:r>
              <a:rPr lang="el-GR" sz="1200" dirty="0" err="1">
                <a:latin typeface="+mn-lt"/>
                <a:ea typeface="+mn-ea"/>
                <a:cs typeface="+mn-cs"/>
              </a:rPr>
              <a:t>ings</a:t>
            </a:r>
            <a:r>
              <a:rPr lang="el-GR" sz="1200" dirty="0">
                <a:latin typeface="+mn-lt"/>
                <a:ea typeface="+mn-ea"/>
                <a:cs typeface="+mn-cs"/>
              </a:rPr>
              <a:t>, </a:t>
            </a:r>
            <a:r>
              <a:rPr lang="el-GR" sz="1200" dirty="0" err="1">
                <a:latin typeface="+mn-lt"/>
                <a:ea typeface="+mn-ea"/>
                <a:cs typeface="+mn-cs"/>
              </a:rPr>
              <a:t>enter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+mn-lt"/>
                <a:ea typeface="+mn-ea"/>
                <a:cs typeface="+mn-cs"/>
              </a:rPr>
              <a:t>“</a:t>
            </a:r>
            <a:r>
              <a:rPr lang="el-GR" sz="1200" dirty="0">
                <a:latin typeface="+mn-lt"/>
                <a:ea typeface="+mn-ea"/>
                <a:cs typeface="+mn-cs"/>
              </a:rPr>
              <a:t>0</a:t>
            </a:r>
            <a:r>
              <a:rPr lang="en-US" sz="1200" dirty="0">
                <a:latin typeface="+mn-lt"/>
                <a:ea typeface="+mn-ea"/>
                <a:cs typeface="+mn-cs"/>
              </a:rPr>
              <a:t>.”</a:t>
            </a:r>
            <a:br>
              <a:rPr lang="en-US" sz="1200" dirty="0">
                <a:latin typeface="+mn-lt"/>
                <a:ea typeface="+mn-ea"/>
                <a:cs typeface="+mn-cs"/>
              </a:rPr>
            </a:br>
            <a:r>
              <a:rPr lang="el-GR" sz="1200" dirty="0" err="1">
                <a:latin typeface="+mn-lt"/>
                <a:ea typeface="+mn-ea"/>
                <a:cs typeface="+mn-cs"/>
              </a:rPr>
              <a:t>Step</a:t>
            </a:r>
            <a:r>
              <a:rPr lang="el-GR" sz="1200" dirty="0">
                <a:latin typeface="+mn-lt"/>
                <a:ea typeface="+mn-ea"/>
                <a:cs typeface="+mn-cs"/>
              </a:rPr>
              <a:t> 2: </a:t>
            </a:r>
            <a:r>
              <a:rPr lang="el-GR" sz="1200" dirty="0" err="1">
                <a:latin typeface="+mn-lt"/>
                <a:ea typeface="+mn-ea"/>
                <a:cs typeface="+mn-cs"/>
              </a:rPr>
              <a:t>Multiply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amounts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in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Column</a:t>
            </a:r>
            <a:r>
              <a:rPr lang="el-GR" sz="1200" dirty="0">
                <a:latin typeface="+mn-lt"/>
                <a:ea typeface="+mn-ea"/>
                <a:cs typeface="+mn-cs"/>
              </a:rPr>
              <a:t> Β </a:t>
            </a:r>
            <a:r>
              <a:rPr lang="el-GR" sz="1200" dirty="0" err="1">
                <a:latin typeface="+mn-lt"/>
                <a:ea typeface="+mn-ea"/>
                <a:cs typeface="+mn-cs"/>
              </a:rPr>
              <a:t>by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index</a:t>
            </a:r>
            <a:r>
              <a:rPr lang="en-US" sz="1200" dirty="0">
                <a:latin typeface="+mn-lt"/>
                <a:ea typeface="+mn-ea"/>
                <a:cs typeface="+mn-cs"/>
              </a:rPr>
              <a:t/>
            </a:r>
            <a:br>
              <a:rPr lang="en-US" sz="1200" dirty="0">
                <a:latin typeface="+mn-lt"/>
                <a:ea typeface="+mn-ea"/>
                <a:cs typeface="+mn-cs"/>
              </a:rPr>
            </a:b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factors</a:t>
            </a:r>
            <a:r>
              <a:rPr lang="en-US" sz="1200" dirty="0">
                <a:latin typeface="+mn-lt"/>
                <a:ea typeface="+mn-ea"/>
                <a:cs typeface="+mn-cs"/>
              </a:rPr>
              <a:t> in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Column</a:t>
            </a:r>
            <a:r>
              <a:rPr lang="el-GR" sz="1200" dirty="0">
                <a:latin typeface="+mn-lt"/>
                <a:ea typeface="+mn-ea"/>
                <a:cs typeface="+mn-cs"/>
              </a:rPr>
              <a:t> C, </a:t>
            </a:r>
            <a:r>
              <a:rPr lang="el-GR" sz="1200" dirty="0" err="1">
                <a:latin typeface="+mn-lt"/>
                <a:ea typeface="+mn-ea"/>
                <a:cs typeface="+mn-cs"/>
              </a:rPr>
              <a:t>and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enter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the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results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+mn-lt"/>
                <a:ea typeface="+mn-ea"/>
                <a:cs typeface="+mn-cs"/>
              </a:rPr>
              <a:t>in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Column</a:t>
            </a:r>
            <a:r>
              <a:rPr lang="el-GR" sz="1200" dirty="0">
                <a:latin typeface="+mn-lt"/>
                <a:ea typeface="+mn-ea"/>
                <a:cs typeface="+mn-cs"/>
              </a:rPr>
              <a:t> D.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br>
              <a:rPr lang="en-US" sz="1200" dirty="0">
                <a:latin typeface="+mn-lt"/>
                <a:ea typeface="+mn-ea"/>
                <a:cs typeface="+mn-cs"/>
              </a:rPr>
            </a:br>
            <a:r>
              <a:rPr lang="el-GR" sz="1200" dirty="0" err="1">
                <a:latin typeface="+mn-lt"/>
                <a:ea typeface="+mn-ea"/>
                <a:cs typeface="+mn-cs"/>
              </a:rPr>
              <a:t>This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gives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you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your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indexed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ea</a:t>
            </a:r>
            <a:r>
              <a:rPr lang="en-US" sz="1200" dirty="0" err="1">
                <a:latin typeface="+mn-lt"/>
                <a:ea typeface="+mn-ea"/>
                <a:cs typeface="+mn-cs"/>
              </a:rPr>
              <a:t>rn</a:t>
            </a:r>
            <a:r>
              <a:rPr lang="el-GR" sz="1200" dirty="0" err="1">
                <a:latin typeface="+mn-lt"/>
                <a:ea typeface="+mn-ea"/>
                <a:cs typeface="+mn-cs"/>
              </a:rPr>
              <a:t>ings</a:t>
            </a:r>
            <a:r>
              <a:rPr lang="el-GR" sz="1200" dirty="0">
                <a:latin typeface="+mn-lt"/>
                <a:ea typeface="+mn-ea"/>
                <a:cs typeface="+mn-cs"/>
              </a:rPr>
              <a:t>, </a:t>
            </a:r>
            <a:r>
              <a:rPr lang="el-GR" sz="1200" dirty="0" err="1">
                <a:latin typeface="+mn-lt"/>
                <a:ea typeface="+mn-ea"/>
                <a:cs typeface="+mn-cs"/>
              </a:rPr>
              <a:t>or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estimated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+mn-lt"/>
                <a:ea typeface="+mn-ea"/>
                <a:cs typeface="+mn-cs"/>
              </a:rPr>
              <a:t/>
            </a:r>
            <a:br>
              <a:rPr lang="en-US" sz="1200" dirty="0">
                <a:latin typeface="+mn-lt"/>
                <a:ea typeface="+mn-ea"/>
                <a:cs typeface="+mn-cs"/>
              </a:rPr>
            </a:br>
            <a:r>
              <a:rPr lang="el-GR" sz="1200" dirty="0" err="1">
                <a:latin typeface="+mn-lt"/>
                <a:ea typeface="+mn-ea"/>
                <a:cs typeface="+mn-cs"/>
              </a:rPr>
              <a:t>value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+mn-lt"/>
                <a:ea typeface="+mn-ea"/>
                <a:cs typeface="+mn-cs"/>
              </a:rPr>
              <a:t>of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your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earnings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+mn-lt"/>
                <a:ea typeface="+mn-ea"/>
                <a:cs typeface="+mn-cs"/>
              </a:rPr>
              <a:t>in </a:t>
            </a:r>
            <a:r>
              <a:rPr lang="el-GR" sz="1200" dirty="0" err="1">
                <a:latin typeface="+mn-lt"/>
                <a:ea typeface="+mn-ea"/>
                <a:cs typeface="+mn-cs"/>
              </a:rPr>
              <a:t>cu</a:t>
            </a:r>
            <a:r>
              <a:rPr lang="en-US" sz="1200" dirty="0" err="1">
                <a:latin typeface="+mn-lt"/>
                <a:ea typeface="+mn-ea"/>
                <a:cs typeface="+mn-cs"/>
              </a:rPr>
              <a:t>rr</a:t>
            </a:r>
            <a:r>
              <a:rPr lang="el-GR" sz="1200" dirty="0" err="1">
                <a:latin typeface="+mn-lt"/>
                <a:ea typeface="+mn-ea"/>
                <a:cs typeface="+mn-cs"/>
              </a:rPr>
              <a:t>ent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dollars</a:t>
            </a:r>
            <a:r>
              <a:rPr lang="en-US" sz="1200" dirty="0">
                <a:latin typeface="+mn-lt"/>
                <a:ea typeface="+mn-ea"/>
                <a:cs typeface="+mn-cs"/>
              </a:rPr>
              <a:t>.</a:t>
            </a:r>
            <a:br>
              <a:rPr lang="en-US" sz="1200" dirty="0">
                <a:latin typeface="+mn-lt"/>
                <a:ea typeface="+mn-ea"/>
                <a:cs typeface="+mn-cs"/>
              </a:rPr>
            </a:br>
            <a:r>
              <a:rPr lang="el-GR" sz="1200" dirty="0">
                <a:latin typeface="+mn-lt"/>
                <a:ea typeface="+mn-ea"/>
                <a:cs typeface="+mn-cs"/>
              </a:rPr>
              <a:t>S</a:t>
            </a:r>
            <a:r>
              <a:rPr lang="en-US" sz="1200" dirty="0">
                <a:latin typeface="+mn-lt"/>
                <a:ea typeface="+mn-ea"/>
                <a:cs typeface="+mn-cs"/>
              </a:rPr>
              <a:t>t</a:t>
            </a:r>
            <a:r>
              <a:rPr lang="el-GR" sz="1200" dirty="0" err="1">
                <a:latin typeface="+mn-lt"/>
                <a:ea typeface="+mn-ea"/>
                <a:cs typeface="+mn-cs"/>
              </a:rPr>
              <a:t>ep</a:t>
            </a:r>
            <a:r>
              <a:rPr lang="el-GR" sz="1200" dirty="0">
                <a:latin typeface="+mn-lt"/>
                <a:ea typeface="+mn-ea"/>
                <a:cs typeface="+mn-cs"/>
              </a:rPr>
              <a:t> 3: </a:t>
            </a:r>
            <a:r>
              <a:rPr lang="el-GR" sz="1200" dirty="0" err="1">
                <a:latin typeface="+mn-lt"/>
                <a:ea typeface="+mn-ea"/>
                <a:cs typeface="+mn-cs"/>
              </a:rPr>
              <a:t>Choose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from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Column</a:t>
            </a:r>
            <a:r>
              <a:rPr lang="el-GR" sz="1200" dirty="0">
                <a:latin typeface="+mn-lt"/>
                <a:ea typeface="+mn-ea"/>
                <a:cs typeface="+mn-cs"/>
              </a:rPr>
              <a:t> D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the</a:t>
            </a:r>
            <a:r>
              <a:rPr lang="el-GR" sz="1200" dirty="0">
                <a:latin typeface="+mn-lt"/>
                <a:ea typeface="+mn-ea"/>
                <a:cs typeface="+mn-cs"/>
              </a:rPr>
              <a:t> 35 </a:t>
            </a:r>
            <a:r>
              <a:rPr lang="el-GR" sz="1200" dirty="0" err="1">
                <a:latin typeface="+mn-lt"/>
                <a:ea typeface="+mn-ea"/>
                <a:cs typeface="+mn-cs"/>
              </a:rPr>
              <a:t>years</a:t>
            </a:r>
            <a:r>
              <a:rPr lang="el-GR" sz="1200" dirty="0">
                <a:latin typeface="+mn-lt"/>
                <a:ea typeface="+mn-ea"/>
                <a:cs typeface="+mn-cs"/>
              </a:rPr>
              <a:t> w</a:t>
            </a:r>
            <a:r>
              <a:rPr lang="en-US" sz="1200" dirty="0" err="1">
                <a:latin typeface="+mn-lt"/>
                <a:ea typeface="+mn-ea"/>
                <a:cs typeface="+mn-cs"/>
              </a:rPr>
              <a:t>i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+mn-lt"/>
                <a:ea typeface="+mn-ea"/>
                <a:cs typeface="+mn-cs"/>
              </a:rPr>
              <a:t/>
            </a:r>
            <a:br>
              <a:rPr lang="en-US" sz="1200" dirty="0">
                <a:latin typeface="+mn-lt"/>
                <a:ea typeface="+mn-ea"/>
                <a:cs typeface="+mn-cs"/>
              </a:rPr>
            </a:br>
            <a:r>
              <a:rPr lang="el-GR" sz="1200" dirty="0">
                <a:latin typeface="+mn-lt"/>
                <a:ea typeface="+mn-ea"/>
                <a:cs typeface="+mn-cs"/>
              </a:rPr>
              <a:t>h</a:t>
            </a:r>
            <a:r>
              <a:rPr lang="en-US" sz="1200" dirty="0" err="1">
                <a:latin typeface="+mn-lt"/>
                <a:ea typeface="+mn-ea"/>
                <a:cs typeface="+mn-cs"/>
              </a:rPr>
              <a:t>i</a:t>
            </a:r>
            <a:r>
              <a:rPr lang="el-GR" sz="1200" dirty="0" err="1">
                <a:latin typeface="+mn-lt"/>
                <a:ea typeface="+mn-ea"/>
                <a:cs typeface="+mn-cs"/>
              </a:rPr>
              <a:t>ghest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amounts</a:t>
            </a:r>
            <a:r>
              <a:rPr lang="el-GR" sz="1200" dirty="0">
                <a:latin typeface="+mn-lt"/>
                <a:ea typeface="+mn-ea"/>
                <a:cs typeface="+mn-cs"/>
              </a:rPr>
              <a:t>. </a:t>
            </a:r>
            <a:r>
              <a:rPr lang="el-GR" sz="1200" dirty="0" err="1">
                <a:latin typeface="+mn-lt"/>
                <a:ea typeface="+mn-ea"/>
                <a:cs typeface="+mn-cs"/>
              </a:rPr>
              <a:t>Add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these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amounts</a:t>
            </a:r>
            <a:r>
              <a:rPr lang="en-US" sz="1200" dirty="0">
                <a:latin typeface="+mn-lt"/>
                <a:ea typeface="+mn-ea"/>
                <a:cs typeface="+mn-cs"/>
              </a:rPr>
              <a:t>. </a:t>
            </a:r>
            <a:r>
              <a:rPr lang="el-GR" sz="1200" dirty="0">
                <a:latin typeface="+mn-lt"/>
                <a:ea typeface="+mn-ea"/>
                <a:cs typeface="+mn-cs"/>
              </a:rPr>
              <a:t>$</a:t>
            </a:r>
            <a:r>
              <a:rPr lang="en-US" sz="1200" dirty="0">
                <a:latin typeface="+mn-lt"/>
                <a:ea typeface="+mn-ea"/>
                <a:cs typeface="+mn-cs"/>
              </a:rPr>
              <a:t>_ _ _ _ _ _</a:t>
            </a:r>
            <a:br>
              <a:rPr lang="en-US" sz="1200" dirty="0">
                <a:latin typeface="+mn-lt"/>
                <a:ea typeface="+mn-ea"/>
                <a:cs typeface="+mn-cs"/>
              </a:rPr>
            </a:br>
            <a:r>
              <a:rPr lang="el-GR" sz="1200" dirty="0" err="1">
                <a:latin typeface="+mn-lt"/>
                <a:ea typeface="+mn-ea"/>
                <a:cs typeface="+mn-cs"/>
              </a:rPr>
              <a:t>Step</a:t>
            </a:r>
            <a:r>
              <a:rPr lang="el-GR" sz="1200" dirty="0">
                <a:latin typeface="+mn-lt"/>
                <a:ea typeface="+mn-ea"/>
                <a:cs typeface="+mn-cs"/>
              </a:rPr>
              <a:t> 4: </a:t>
            </a:r>
            <a:r>
              <a:rPr lang="el-GR" sz="1200" dirty="0" err="1">
                <a:latin typeface="+mn-lt"/>
                <a:ea typeface="+mn-ea"/>
                <a:cs typeface="+mn-cs"/>
              </a:rPr>
              <a:t>Divide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the</a:t>
            </a:r>
            <a:r>
              <a:rPr lang="el-GR" sz="1200" dirty="0">
                <a:latin typeface="+mn-lt"/>
                <a:ea typeface="+mn-ea"/>
                <a:cs typeface="+mn-cs"/>
              </a:rPr>
              <a:t> r</a:t>
            </a:r>
            <a:r>
              <a:rPr lang="en-US" sz="1200" dirty="0">
                <a:latin typeface="+mn-lt"/>
                <a:ea typeface="+mn-ea"/>
                <a:cs typeface="+mn-cs"/>
              </a:rPr>
              <a:t>e</a:t>
            </a:r>
            <a:r>
              <a:rPr lang="el-GR" sz="1200" dirty="0" err="1">
                <a:latin typeface="+mn-lt"/>
                <a:ea typeface="+mn-ea"/>
                <a:cs typeface="+mn-cs"/>
              </a:rPr>
              <a:t>sult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from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Step</a:t>
            </a:r>
            <a:r>
              <a:rPr lang="el-GR" sz="1200" dirty="0">
                <a:latin typeface="+mn-lt"/>
                <a:ea typeface="+mn-ea"/>
                <a:cs typeface="+mn-cs"/>
              </a:rPr>
              <a:t> 3 </a:t>
            </a:r>
            <a:r>
              <a:rPr lang="el-GR" sz="1200" dirty="0" err="1">
                <a:latin typeface="+mn-lt"/>
                <a:ea typeface="+mn-ea"/>
                <a:cs typeface="+mn-cs"/>
              </a:rPr>
              <a:t>by</a:t>
            </a:r>
            <a:r>
              <a:rPr lang="el-GR" sz="1200" dirty="0">
                <a:latin typeface="+mn-lt"/>
                <a:ea typeface="+mn-ea"/>
                <a:cs typeface="+mn-cs"/>
              </a:rPr>
              <a:t> 420 </a:t>
            </a:r>
            <a:r>
              <a:rPr lang="en-US" sz="1200" dirty="0">
                <a:latin typeface="+mn-lt"/>
                <a:ea typeface="+mn-ea"/>
                <a:cs typeface="+mn-cs"/>
              </a:rPr>
              <a:t>(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the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number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+mn-lt"/>
                <a:ea typeface="+mn-ea"/>
                <a:cs typeface="+mn-cs"/>
              </a:rPr>
              <a:t/>
            </a:r>
            <a:br>
              <a:rPr lang="en-US" sz="1200" dirty="0">
                <a:latin typeface="+mn-lt"/>
                <a:ea typeface="+mn-ea"/>
                <a:cs typeface="+mn-cs"/>
              </a:rPr>
            </a:br>
            <a:r>
              <a:rPr lang="en-US" sz="1200" dirty="0">
                <a:latin typeface="+mn-lt"/>
                <a:ea typeface="+mn-ea"/>
                <a:cs typeface="+mn-cs"/>
              </a:rPr>
              <a:t>of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months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+mn-lt"/>
                <a:ea typeface="+mn-ea"/>
                <a:cs typeface="+mn-cs"/>
              </a:rPr>
              <a:t>in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+mn-lt"/>
                <a:ea typeface="+mn-ea"/>
                <a:cs typeface="+mn-cs"/>
              </a:rPr>
              <a:t>3</a:t>
            </a:r>
            <a:r>
              <a:rPr lang="el-GR" sz="1200" dirty="0">
                <a:latin typeface="+mn-lt"/>
                <a:ea typeface="+mn-ea"/>
                <a:cs typeface="+mn-cs"/>
              </a:rPr>
              <a:t>5 y</a:t>
            </a:r>
            <a:r>
              <a:rPr lang="en-US" sz="1200" dirty="0">
                <a:latin typeface="+mn-lt"/>
                <a:ea typeface="+mn-ea"/>
                <a:cs typeface="+mn-cs"/>
              </a:rPr>
              <a:t>e</a:t>
            </a:r>
            <a:r>
              <a:rPr lang="el-GR" sz="1200" dirty="0" err="1">
                <a:latin typeface="+mn-lt"/>
                <a:ea typeface="+mn-ea"/>
                <a:cs typeface="+mn-cs"/>
              </a:rPr>
              <a:t>ars</a:t>
            </a:r>
            <a:r>
              <a:rPr lang="en-US" sz="1200" dirty="0">
                <a:latin typeface="+mn-lt"/>
                <a:ea typeface="+mn-ea"/>
                <a:cs typeface="+mn-cs"/>
              </a:rPr>
              <a:t>)</a:t>
            </a:r>
            <a:r>
              <a:rPr lang="el-GR" sz="1200" dirty="0">
                <a:latin typeface="+mn-lt"/>
                <a:ea typeface="+mn-ea"/>
                <a:cs typeface="+mn-cs"/>
              </a:rPr>
              <a:t>. </a:t>
            </a:r>
            <a:r>
              <a:rPr lang="el-GR" sz="1200" dirty="0" err="1">
                <a:latin typeface="+mn-lt"/>
                <a:ea typeface="+mn-ea"/>
                <a:cs typeface="+mn-cs"/>
              </a:rPr>
              <a:t>Round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down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to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the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next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lowest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br>
              <a:rPr lang="en-US" sz="1200" dirty="0">
                <a:latin typeface="+mn-lt"/>
                <a:ea typeface="+mn-ea"/>
                <a:cs typeface="+mn-cs"/>
              </a:rPr>
            </a:br>
            <a:r>
              <a:rPr lang="el-GR" sz="1200" dirty="0" err="1">
                <a:latin typeface="+mn-lt"/>
                <a:ea typeface="+mn-ea"/>
                <a:cs typeface="+mn-cs"/>
              </a:rPr>
              <a:t>dollar</a:t>
            </a:r>
            <a:r>
              <a:rPr lang="el-GR" sz="1200" dirty="0">
                <a:latin typeface="+mn-lt"/>
                <a:ea typeface="+mn-ea"/>
                <a:cs typeface="+mn-cs"/>
              </a:rPr>
              <a:t>.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</a:t>
            </a:r>
            <a:r>
              <a:rPr lang="en-US" sz="1200" dirty="0" err="1">
                <a:latin typeface="+mn-lt"/>
                <a:ea typeface="+mn-ea"/>
                <a:cs typeface="+mn-cs"/>
              </a:rPr>
              <a:t>i</a:t>
            </a:r>
            <a:r>
              <a:rPr lang="el-GR" sz="1200" dirty="0">
                <a:latin typeface="+mn-lt"/>
                <a:ea typeface="+mn-ea"/>
                <a:cs typeface="+mn-cs"/>
              </a:rPr>
              <a:t>s </a:t>
            </a:r>
            <a:r>
              <a:rPr lang="el-GR" sz="1200" dirty="0" err="1">
                <a:latin typeface="+mn-lt"/>
                <a:ea typeface="+mn-ea"/>
                <a:cs typeface="+mn-cs"/>
              </a:rPr>
              <a:t>wlll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glve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you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your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average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indexed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monthly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earnings</a:t>
            </a:r>
            <a:r>
              <a:rPr lang="el-GR" sz="1200" dirty="0">
                <a:latin typeface="+mn-lt"/>
                <a:ea typeface="+mn-ea"/>
                <a:cs typeface="+mn-cs"/>
              </a:rPr>
              <a:t>. $</a:t>
            </a:r>
            <a:r>
              <a:rPr lang="en-US" sz="1200" dirty="0">
                <a:latin typeface="+mn-lt"/>
                <a:ea typeface="+mn-ea"/>
                <a:cs typeface="+mn-cs"/>
              </a:rPr>
              <a:t> _ _ _ _ _ _</a:t>
            </a:r>
            <a:br>
              <a:rPr lang="en-US" sz="1200" dirty="0">
                <a:latin typeface="+mn-lt"/>
                <a:ea typeface="+mn-ea"/>
                <a:cs typeface="+mn-cs"/>
              </a:rPr>
            </a:br>
            <a:r>
              <a:rPr lang="el-GR" sz="1200" dirty="0" err="1">
                <a:latin typeface="+mn-lt"/>
                <a:ea typeface="+mn-ea"/>
                <a:cs typeface="+mn-cs"/>
              </a:rPr>
              <a:t>Step</a:t>
            </a:r>
            <a:r>
              <a:rPr lang="el-GR" sz="1200" dirty="0">
                <a:latin typeface="+mn-lt"/>
                <a:ea typeface="+mn-ea"/>
                <a:cs typeface="+mn-cs"/>
              </a:rPr>
              <a:t> 5: a. </a:t>
            </a:r>
            <a:r>
              <a:rPr lang="el-GR" sz="1200" dirty="0" err="1">
                <a:latin typeface="+mn-lt"/>
                <a:ea typeface="+mn-ea"/>
                <a:cs typeface="+mn-cs"/>
              </a:rPr>
              <a:t>Multiply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first</a:t>
            </a:r>
            <a:r>
              <a:rPr lang="el-GR" sz="1200" dirty="0">
                <a:latin typeface="+mn-lt"/>
                <a:ea typeface="+mn-ea"/>
                <a:cs typeface="+mn-cs"/>
              </a:rPr>
              <a:t> $856 </a:t>
            </a:r>
            <a:r>
              <a:rPr lang="en-US" sz="1200" dirty="0">
                <a:latin typeface="+mn-lt"/>
                <a:ea typeface="+mn-ea"/>
                <a:cs typeface="+mn-cs"/>
              </a:rPr>
              <a:t>in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Step</a:t>
            </a:r>
            <a:r>
              <a:rPr lang="el-GR" sz="1200" dirty="0">
                <a:latin typeface="+mn-lt"/>
                <a:ea typeface="+mn-ea"/>
                <a:cs typeface="+mn-cs"/>
              </a:rPr>
              <a:t> 4 </a:t>
            </a:r>
            <a:r>
              <a:rPr lang="el-GR" sz="1200" dirty="0" err="1">
                <a:latin typeface="+mn-lt"/>
                <a:ea typeface="+mn-ea"/>
                <a:cs typeface="+mn-cs"/>
              </a:rPr>
              <a:t>by</a:t>
            </a:r>
            <a:r>
              <a:rPr lang="el-GR" sz="1200" dirty="0">
                <a:latin typeface="+mn-lt"/>
                <a:ea typeface="+mn-ea"/>
                <a:cs typeface="+mn-cs"/>
              </a:rPr>
              <a:t> 90%.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>
                <a:latin typeface="+mn-lt"/>
                <a:ea typeface="+mn-ea"/>
                <a:cs typeface="+mn-cs"/>
              </a:rPr>
              <a:t>$</a:t>
            </a:r>
            <a:r>
              <a:rPr lang="en-US" sz="1200" dirty="0">
                <a:latin typeface="+mn-lt"/>
                <a:ea typeface="+mn-ea"/>
                <a:cs typeface="+mn-cs"/>
              </a:rPr>
              <a:t> _ _ _ _ _</a:t>
            </a:r>
            <a:r>
              <a:rPr lang="el-GR" sz="1200" dirty="0">
                <a:latin typeface="+mn-lt"/>
                <a:ea typeface="+mn-ea"/>
                <a:cs typeface="+mn-cs"/>
              </a:rPr>
              <a:t/>
            </a:r>
            <a:br>
              <a:rPr lang="el-GR" sz="1200" dirty="0">
                <a:latin typeface="+mn-lt"/>
                <a:ea typeface="+mn-ea"/>
                <a:cs typeface="+mn-cs"/>
              </a:rPr>
            </a:br>
            <a:r>
              <a:rPr lang="el-GR" sz="1200" dirty="0">
                <a:latin typeface="+mn-lt"/>
                <a:ea typeface="+mn-ea"/>
                <a:cs typeface="+mn-cs"/>
              </a:rPr>
              <a:t>b. </a:t>
            </a:r>
            <a:r>
              <a:rPr lang="el-GR" sz="1200" dirty="0" err="1">
                <a:latin typeface="+mn-lt"/>
                <a:ea typeface="+mn-ea"/>
                <a:cs typeface="+mn-cs"/>
              </a:rPr>
              <a:t>Multiply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amount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+mn-lt"/>
                <a:ea typeface="+mn-ea"/>
                <a:cs typeface="+mn-cs"/>
              </a:rPr>
              <a:t>in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Step</a:t>
            </a:r>
            <a:r>
              <a:rPr lang="el-GR" sz="1200" dirty="0">
                <a:latin typeface="+mn-lt"/>
                <a:ea typeface="+mn-ea"/>
                <a:cs typeface="+mn-cs"/>
              </a:rPr>
              <a:t> 4 </a:t>
            </a:r>
            <a:r>
              <a:rPr lang="el-GR" sz="1200" dirty="0" err="1">
                <a:latin typeface="+mn-lt"/>
                <a:ea typeface="+mn-ea"/>
                <a:cs typeface="+mn-cs"/>
              </a:rPr>
              <a:t>over</a:t>
            </a:r>
            <a:r>
              <a:rPr lang="el-GR" sz="1200" dirty="0">
                <a:latin typeface="+mn-lt"/>
                <a:ea typeface="+mn-ea"/>
                <a:cs typeface="+mn-cs"/>
              </a:rPr>
              <a:t> $856 </a:t>
            </a:r>
            <a:r>
              <a:rPr lang="el-GR" sz="1200" dirty="0" err="1">
                <a:latin typeface="+mn-lt"/>
                <a:ea typeface="+mn-ea"/>
                <a:cs typeface="+mn-cs"/>
              </a:rPr>
              <a:t>and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less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than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+mn-lt"/>
                <a:ea typeface="+mn-ea"/>
                <a:cs typeface="+mn-cs"/>
              </a:rPr>
              <a:t>or </a:t>
            </a:r>
            <a:r>
              <a:rPr lang="el-GR" sz="1200" dirty="0" err="1">
                <a:latin typeface="+mn-lt"/>
                <a:ea typeface="+mn-ea"/>
                <a:cs typeface="+mn-cs"/>
              </a:rPr>
              <a:t>equal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to</a:t>
            </a:r>
            <a:r>
              <a:rPr lang="el-GR" sz="1200" dirty="0">
                <a:latin typeface="+mn-lt"/>
                <a:ea typeface="+mn-ea"/>
                <a:cs typeface="+mn-cs"/>
              </a:rPr>
              <a:t> $5,157 b</a:t>
            </a:r>
            <a:r>
              <a:rPr lang="en-US" sz="1200" dirty="0">
                <a:latin typeface="+mn-lt"/>
                <a:ea typeface="+mn-ea"/>
                <a:cs typeface="+mn-cs"/>
              </a:rPr>
              <a:t>y</a:t>
            </a:r>
            <a:r>
              <a:rPr lang="el-GR" sz="1200" dirty="0">
                <a:latin typeface="+mn-lt"/>
                <a:ea typeface="+mn-ea"/>
                <a:cs typeface="+mn-cs"/>
              </a:rPr>
              <a:t> 32%. $</a:t>
            </a:r>
            <a:r>
              <a:rPr lang="en-US" sz="1200" dirty="0">
                <a:latin typeface="+mn-lt"/>
                <a:ea typeface="+mn-ea"/>
                <a:cs typeface="+mn-cs"/>
              </a:rPr>
              <a:t> _ _ _ _ _ _</a:t>
            </a:r>
            <a:r>
              <a:rPr lang="el-GR" sz="1200" dirty="0">
                <a:latin typeface="+mn-lt"/>
                <a:ea typeface="+mn-ea"/>
                <a:cs typeface="+mn-cs"/>
              </a:rPr>
              <a:t/>
            </a:r>
            <a:br>
              <a:rPr lang="el-GR" sz="1200" dirty="0">
                <a:latin typeface="+mn-lt"/>
                <a:ea typeface="+mn-ea"/>
                <a:cs typeface="+mn-cs"/>
              </a:rPr>
            </a:br>
            <a:r>
              <a:rPr lang="el-GR" sz="1200" dirty="0">
                <a:latin typeface="+mn-lt"/>
                <a:ea typeface="+mn-ea"/>
                <a:cs typeface="+mn-cs"/>
              </a:rPr>
              <a:t>c. </a:t>
            </a:r>
            <a:r>
              <a:rPr lang="el-GR" sz="1200" dirty="0" err="1">
                <a:latin typeface="+mn-lt"/>
                <a:ea typeface="+mn-ea"/>
                <a:cs typeface="+mn-cs"/>
              </a:rPr>
              <a:t>Multiply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amount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+mn-lt"/>
                <a:ea typeface="+mn-ea"/>
                <a:cs typeface="+mn-cs"/>
              </a:rPr>
              <a:t>in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Step</a:t>
            </a:r>
            <a:r>
              <a:rPr lang="el-GR" sz="1200" dirty="0">
                <a:latin typeface="+mn-lt"/>
                <a:ea typeface="+mn-ea"/>
                <a:cs typeface="+mn-cs"/>
              </a:rPr>
              <a:t> 4 </a:t>
            </a:r>
            <a:r>
              <a:rPr lang="el-GR" sz="1200" dirty="0" err="1">
                <a:latin typeface="+mn-lt"/>
                <a:ea typeface="+mn-ea"/>
                <a:cs typeface="+mn-cs"/>
              </a:rPr>
              <a:t>over</a:t>
            </a:r>
            <a:r>
              <a:rPr lang="el-GR" sz="1200" dirty="0">
                <a:latin typeface="+mn-lt"/>
                <a:ea typeface="+mn-ea"/>
                <a:cs typeface="+mn-cs"/>
              </a:rPr>
              <a:t> $5</a:t>
            </a:r>
            <a:r>
              <a:rPr lang="en-US" sz="1200" dirty="0">
                <a:latin typeface="+mn-lt"/>
                <a:ea typeface="+mn-ea"/>
                <a:cs typeface="+mn-cs"/>
              </a:rPr>
              <a:t>,</a:t>
            </a:r>
            <a:r>
              <a:rPr lang="el-GR" sz="1200" dirty="0">
                <a:latin typeface="+mn-lt"/>
                <a:ea typeface="+mn-ea"/>
                <a:cs typeface="+mn-cs"/>
              </a:rPr>
              <a:t>157 b</a:t>
            </a:r>
            <a:r>
              <a:rPr lang="en-US" sz="1200" dirty="0">
                <a:latin typeface="+mn-lt"/>
                <a:ea typeface="+mn-ea"/>
                <a:cs typeface="+mn-cs"/>
              </a:rPr>
              <a:t>y</a:t>
            </a:r>
            <a:r>
              <a:rPr lang="el-GR" sz="1200" dirty="0">
                <a:latin typeface="+mn-lt"/>
                <a:ea typeface="+mn-ea"/>
                <a:cs typeface="+mn-cs"/>
              </a:rPr>
              <a:t> 15%.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>
                <a:latin typeface="+mn-lt"/>
                <a:ea typeface="+mn-ea"/>
                <a:cs typeface="+mn-cs"/>
              </a:rPr>
              <a:t>$</a:t>
            </a:r>
            <a:r>
              <a:rPr lang="en-US" sz="1200" dirty="0">
                <a:latin typeface="+mn-lt"/>
                <a:ea typeface="+mn-ea"/>
                <a:cs typeface="+mn-cs"/>
              </a:rPr>
              <a:t> _ _ _ _ _ _</a:t>
            </a:r>
            <a:r>
              <a:rPr lang="el-GR" sz="1200" dirty="0">
                <a:latin typeface="+mn-lt"/>
                <a:ea typeface="+mn-ea"/>
                <a:cs typeface="+mn-cs"/>
              </a:rPr>
              <a:t/>
            </a:r>
            <a:br>
              <a:rPr lang="el-GR" sz="1200" dirty="0">
                <a:latin typeface="+mn-lt"/>
                <a:ea typeface="+mn-ea"/>
                <a:cs typeface="+mn-cs"/>
              </a:rPr>
            </a:br>
            <a:r>
              <a:rPr lang="el-GR" sz="1200" dirty="0" err="1">
                <a:latin typeface="+mn-lt"/>
                <a:ea typeface="+mn-ea"/>
                <a:cs typeface="+mn-cs"/>
              </a:rPr>
              <a:t>Step</a:t>
            </a:r>
            <a:r>
              <a:rPr lang="el-GR" sz="1200" dirty="0">
                <a:latin typeface="+mn-lt"/>
                <a:ea typeface="+mn-ea"/>
                <a:cs typeface="+mn-cs"/>
              </a:rPr>
              <a:t> 6: </a:t>
            </a:r>
            <a:r>
              <a:rPr lang="el-GR" sz="1200" dirty="0" err="1">
                <a:latin typeface="+mn-lt"/>
                <a:ea typeface="+mn-ea"/>
                <a:cs typeface="+mn-cs"/>
              </a:rPr>
              <a:t>Add</a:t>
            </a:r>
            <a:r>
              <a:rPr lang="el-GR" sz="1200" dirty="0">
                <a:latin typeface="+mn-lt"/>
                <a:ea typeface="+mn-ea"/>
                <a:cs typeface="+mn-cs"/>
              </a:rPr>
              <a:t> a, b, </a:t>
            </a:r>
            <a:r>
              <a:rPr lang="el-GR" sz="1200" dirty="0" err="1">
                <a:latin typeface="+mn-lt"/>
                <a:ea typeface="+mn-ea"/>
                <a:cs typeface="+mn-cs"/>
              </a:rPr>
              <a:t>and</a:t>
            </a:r>
            <a:r>
              <a:rPr lang="el-GR" sz="1200" dirty="0">
                <a:latin typeface="+mn-lt"/>
                <a:ea typeface="+mn-ea"/>
                <a:cs typeface="+mn-cs"/>
              </a:rPr>
              <a:t> c </a:t>
            </a:r>
            <a:r>
              <a:rPr lang="el-GR" sz="1200" dirty="0" err="1">
                <a:latin typeface="+mn-lt"/>
                <a:ea typeface="+mn-ea"/>
                <a:cs typeface="+mn-cs"/>
              </a:rPr>
              <a:t>from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Step</a:t>
            </a:r>
            <a:r>
              <a:rPr lang="el-GR" sz="1200" dirty="0">
                <a:latin typeface="+mn-lt"/>
                <a:ea typeface="+mn-ea"/>
                <a:cs typeface="+mn-cs"/>
              </a:rPr>
              <a:t> 5. </a:t>
            </a:r>
            <a:r>
              <a:rPr lang="el-GR" sz="1200" dirty="0" err="1">
                <a:latin typeface="+mn-lt"/>
                <a:ea typeface="+mn-ea"/>
                <a:cs typeface="+mn-cs"/>
              </a:rPr>
              <a:t>Round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down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to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next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n-US" sz="1200" dirty="0" err="1">
                <a:latin typeface="+mn-lt"/>
                <a:ea typeface="+mn-ea"/>
                <a:cs typeface="+mn-cs"/>
              </a:rPr>
              <a:t>lowes</a:t>
            </a:r>
            <a:r>
              <a:rPr lang="el-GR" sz="1200" dirty="0">
                <a:latin typeface="+mn-lt"/>
                <a:ea typeface="+mn-ea"/>
                <a:cs typeface="+mn-cs"/>
              </a:rPr>
              <a:t>t </a:t>
            </a:r>
            <a:r>
              <a:rPr lang="el-GR" sz="1200" dirty="0" err="1">
                <a:latin typeface="+mn-lt"/>
                <a:ea typeface="+mn-ea"/>
                <a:cs typeface="+mn-cs"/>
              </a:rPr>
              <a:t>dollar</a:t>
            </a:r>
            <a:r>
              <a:rPr lang="el-GR" sz="1200" dirty="0">
                <a:latin typeface="+mn-lt"/>
                <a:ea typeface="+mn-ea"/>
                <a:cs typeface="+mn-cs"/>
              </a:rPr>
              <a:t>.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This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is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your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estimated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monthly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retirement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benefit</a:t>
            </a:r>
            <a:r>
              <a:rPr lang="en-US" sz="1200" dirty="0">
                <a:latin typeface="+mn-lt"/>
                <a:ea typeface="+mn-ea"/>
                <a:cs typeface="+mn-cs"/>
              </a:rPr>
              <a:t> at age </a:t>
            </a:r>
            <a:r>
              <a:rPr lang="el-GR" sz="1200" dirty="0">
                <a:latin typeface="+mn-lt"/>
                <a:ea typeface="+mn-ea"/>
                <a:cs typeface="+mn-cs"/>
              </a:rPr>
              <a:t>66, </a:t>
            </a:r>
            <a:r>
              <a:rPr lang="el-GR" sz="1200" dirty="0" err="1">
                <a:latin typeface="+mn-lt"/>
                <a:ea typeface="+mn-ea"/>
                <a:cs typeface="+mn-cs"/>
              </a:rPr>
              <a:t>your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full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retirement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age</a:t>
            </a:r>
            <a:r>
              <a:rPr lang="el-GR" sz="1200" dirty="0">
                <a:latin typeface="+mn-lt"/>
                <a:ea typeface="+mn-ea"/>
                <a:cs typeface="+mn-cs"/>
              </a:rPr>
              <a:t>. $</a:t>
            </a:r>
            <a:r>
              <a:rPr lang="en-US" sz="1200" dirty="0">
                <a:latin typeface="+mn-lt"/>
                <a:ea typeface="+mn-ea"/>
                <a:cs typeface="+mn-cs"/>
              </a:rPr>
              <a:t> _ _ _ _ _ _</a:t>
            </a:r>
            <a:r>
              <a:rPr lang="el-GR" sz="1200" dirty="0">
                <a:latin typeface="+mn-lt"/>
                <a:ea typeface="+mn-ea"/>
                <a:cs typeface="+mn-cs"/>
              </a:rPr>
              <a:t/>
            </a:r>
            <a:br>
              <a:rPr lang="el-GR" sz="1200" dirty="0">
                <a:latin typeface="+mn-lt"/>
                <a:ea typeface="+mn-ea"/>
                <a:cs typeface="+mn-cs"/>
              </a:rPr>
            </a:br>
            <a:r>
              <a:rPr lang="el-GR" sz="1200" dirty="0" err="1">
                <a:latin typeface="+mn-lt"/>
                <a:ea typeface="+mn-ea"/>
                <a:cs typeface="+mn-cs"/>
              </a:rPr>
              <a:t>Step</a:t>
            </a:r>
            <a:r>
              <a:rPr lang="el-GR" sz="1200" dirty="0">
                <a:latin typeface="+mn-lt"/>
                <a:ea typeface="+mn-ea"/>
                <a:cs typeface="+mn-cs"/>
              </a:rPr>
              <a:t> 7: </a:t>
            </a:r>
            <a:r>
              <a:rPr lang="el-GR" sz="1200" dirty="0" err="1">
                <a:latin typeface="+mn-lt"/>
                <a:ea typeface="+mn-ea"/>
                <a:cs typeface="+mn-cs"/>
              </a:rPr>
              <a:t>Multiply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amount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latin typeface="+mn-lt"/>
                <a:ea typeface="+mn-ea"/>
                <a:cs typeface="+mn-cs"/>
              </a:rPr>
              <a:t>in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Step</a:t>
            </a:r>
            <a:r>
              <a:rPr lang="el-GR" sz="1200" dirty="0">
                <a:latin typeface="+mn-lt"/>
                <a:ea typeface="+mn-ea"/>
                <a:cs typeface="+mn-cs"/>
              </a:rPr>
              <a:t> 6 </a:t>
            </a:r>
            <a:r>
              <a:rPr lang="el-GR" sz="1200" dirty="0" err="1">
                <a:latin typeface="+mn-lt"/>
                <a:ea typeface="+mn-ea"/>
                <a:cs typeface="+mn-cs"/>
              </a:rPr>
              <a:t>by</a:t>
            </a:r>
            <a:r>
              <a:rPr lang="el-GR" sz="1200" dirty="0">
                <a:latin typeface="+mn-lt"/>
                <a:ea typeface="+mn-ea"/>
                <a:cs typeface="+mn-cs"/>
              </a:rPr>
              <a:t> 75%.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This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is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your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estimated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monthly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retirement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benefit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if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you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retire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at</a:t>
            </a:r>
            <a:r>
              <a:rPr lang="el-GR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 err="1">
                <a:latin typeface="+mn-lt"/>
                <a:ea typeface="+mn-ea"/>
                <a:cs typeface="+mn-cs"/>
              </a:rPr>
              <a:t>age</a:t>
            </a:r>
            <a:r>
              <a:rPr lang="el-GR" sz="1200" dirty="0">
                <a:latin typeface="+mn-lt"/>
                <a:ea typeface="+mn-ea"/>
                <a:cs typeface="+mn-cs"/>
              </a:rPr>
              <a:t> 62. </a:t>
            </a:r>
            <a:r>
              <a:rPr lang="en-US" sz="1200" dirty="0">
                <a:latin typeface="+mn-lt"/>
                <a:ea typeface="+mn-ea"/>
                <a:cs typeface="+mn-cs"/>
              </a:rPr>
              <a:t> </a:t>
            </a:r>
            <a:r>
              <a:rPr lang="el-GR" sz="1200" dirty="0">
                <a:latin typeface="+mn-lt"/>
                <a:ea typeface="+mn-ea"/>
                <a:cs typeface="+mn-cs"/>
              </a:rPr>
              <a:t>$</a:t>
            </a:r>
            <a:r>
              <a:rPr lang="en-US" sz="1200" dirty="0">
                <a:latin typeface="+mn-lt"/>
                <a:ea typeface="+mn-ea"/>
                <a:cs typeface="+mn-cs"/>
              </a:rPr>
              <a:t> _ _ _ _ _ _</a:t>
            </a:r>
            <a:endParaRPr lang="el-GR" sz="12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21" y="195486"/>
            <a:ext cx="8326304" cy="441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1404156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Ενιαίο Ταμείο Επικουρικής Ασφάλισης &amp; Εφάπαξ Παροχών</a:t>
            </a:r>
            <a:r>
              <a:rPr lang="en-US" b="1" dirty="0"/>
              <a:t/>
            </a:r>
            <a:br>
              <a:rPr lang="en-US" b="1" dirty="0"/>
            </a:b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53648"/>
            <a:ext cx="8229600" cy="3186354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μεταρρύθμιση του συνταξιοδοτικού συστήματος περιλαμβάνει, επίσης, τη συγχώνευση όλων των ταμείων επικουρικής και εφάπαξ παροχής σε ένα</a:t>
            </a:r>
            <a:r>
              <a:rPr lang="en-US" dirty="0"/>
              <a:t>.</a:t>
            </a:r>
          </a:p>
          <a:p>
            <a:r>
              <a:rPr lang="el-GR" dirty="0"/>
              <a:t>Το ποσό της </a:t>
            </a:r>
            <a:r>
              <a:rPr lang="el-GR" b="1" dirty="0"/>
              <a:t>εισφοράς </a:t>
            </a:r>
            <a:r>
              <a:rPr lang="el-GR" dirty="0"/>
              <a:t>είναι</a:t>
            </a:r>
            <a:r>
              <a:rPr lang="en-US" dirty="0"/>
              <a:t> </a:t>
            </a:r>
            <a:r>
              <a:rPr lang="en-US" b="1" dirty="0"/>
              <a:t>6%</a:t>
            </a:r>
            <a:r>
              <a:rPr lang="en-US" dirty="0"/>
              <a:t> </a:t>
            </a:r>
            <a:r>
              <a:rPr lang="el-GR" dirty="0"/>
              <a:t>για την επικουρική σύνταξη</a:t>
            </a:r>
            <a:r>
              <a:rPr lang="en-US" dirty="0"/>
              <a:t> [3% - 3% (3,5%-3,5%) </a:t>
            </a:r>
            <a:r>
              <a:rPr lang="el-GR" dirty="0"/>
              <a:t>για εργοδότη και εργαζόμενο αντίστοιχα</a:t>
            </a:r>
            <a:r>
              <a:rPr lang="en-US" dirty="0"/>
              <a:t>]. </a:t>
            </a:r>
            <a:endParaRPr lang="el-GR" dirty="0"/>
          </a:p>
          <a:p>
            <a:r>
              <a:rPr lang="el-GR" dirty="0"/>
              <a:t>Το ποσοστό της </a:t>
            </a:r>
            <a:r>
              <a:rPr lang="el-GR" b="1" dirty="0"/>
              <a:t>εισφοράς </a:t>
            </a:r>
            <a:r>
              <a:rPr lang="el-GR" dirty="0"/>
              <a:t>είναι </a:t>
            </a:r>
            <a:r>
              <a:rPr lang="el-GR" b="1" dirty="0"/>
              <a:t>4% </a:t>
            </a:r>
            <a:r>
              <a:rPr lang="el-GR" dirty="0"/>
              <a:t>για την εφάπαξ παροχή.</a:t>
            </a:r>
            <a:endParaRPr lang="en-US" dirty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843558"/>
            <a:ext cx="7772400" cy="1404156"/>
          </a:xfrm>
        </p:spPr>
        <p:txBody>
          <a:bodyPr>
            <a:normAutofit fontScale="90000"/>
          </a:bodyPr>
          <a:lstStyle/>
          <a:p>
            <a:r>
              <a:rPr lang="el-GR" dirty="0"/>
              <a:t>Ασφαλιστική Μεταρρύθμιση</a:t>
            </a:r>
            <a:br>
              <a:rPr lang="el-GR" dirty="0"/>
            </a:br>
            <a:r>
              <a:rPr lang="el-GR" dirty="0"/>
              <a:t>Ν.4387/2016</a:t>
            </a:r>
            <a:br>
              <a:rPr lang="el-GR" dirty="0"/>
            </a:br>
            <a:r>
              <a:rPr lang="el-GR" dirty="0"/>
              <a:t>(Νόμος </a:t>
            </a:r>
            <a:r>
              <a:rPr lang="el-GR" dirty="0" err="1"/>
              <a:t>Κατρούγκαλου</a:t>
            </a:r>
            <a:r>
              <a:rPr lang="el-GR" dirty="0"/>
              <a:t>)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2787774"/>
            <a:ext cx="7920880" cy="1441326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Νικόλαος Ε. </a:t>
            </a:r>
            <a:r>
              <a:rPr lang="el-GR" b="1" dirty="0" err="1">
                <a:solidFill>
                  <a:schemeClr val="tx1"/>
                </a:solidFill>
              </a:rPr>
              <a:t>Φράγκος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Καθηγητής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Ασφαλιστικής Επιστήμης, Ο.Π.Α.</a:t>
            </a:r>
          </a:p>
          <a:p>
            <a:r>
              <a:rPr lang="el-GR" dirty="0">
                <a:solidFill>
                  <a:schemeClr val="tx1"/>
                </a:solidFill>
              </a:rPr>
              <a:t>τ. Γενικός Γραμματέας Κοινωνικών Ασφαλίσεων</a:t>
            </a:r>
          </a:p>
          <a:p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1015622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Ενιαίο Ταμείο Επικουρικής Ασφάλισης &amp; Εφάπαξ Παροχών </a:t>
            </a:r>
            <a:r>
              <a:rPr lang="en-US" dirty="0"/>
              <a:t/>
            </a:r>
            <a:br>
              <a:rPr lang="en-US" dirty="0"/>
            </a:br>
            <a:r>
              <a:rPr lang="el-GR" sz="3100" dirty="0"/>
              <a:t>Υπολογισμός σύνταξης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563638"/>
            <a:ext cx="8229600" cy="32110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Η συνταξιοδοτική παροχή</a:t>
            </a:r>
            <a:r>
              <a:rPr lang="en-US" dirty="0"/>
              <a:t> </a:t>
            </a:r>
            <a:r>
              <a:rPr lang="el-GR" dirty="0"/>
              <a:t>υπολογίζεται ως το άθροισμα δύο μερών</a:t>
            </a:r>
            <a:r>
              <a:rPr lang="en-US" dirty="0"/>
              <a:t>:</a:t>
            </a:r>
          </a:p>
          <a:p>
            <a:r>
              <a:rPr lang="el-GR" dirty="0"/>
              <a:t>Ένα μέρος Ορισμένων Παροχών με Συντελεστή Συσσώρευσης 0,45 ανά έτος, για τα έτη ασφάλισης έως το 2015. </a:t>
            </a:r>
          </a:p>
          <a:p>
            <a:r>
              <a:rPr lang="el-GR" dirty="0"/>
              <a:t>Ένα μέρος Ορισμένων Εισφορών για τα έτη ασφάλισης μετά το 2015.</a:t>
            </a:r>
          </a:p>
          <a:p>
            <a:r>
              <a:rPr lang="el-GR" dirty="0"/>
              <a:t>Ανάλογα θα ισχύσει για την Εφάπαξ Παροχή.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l-GR" b="1" dirty="0"/>
              <a:t>Το σύστημα θα είναι </a:t>
            </a:r>
            <a:r>
              <a:rPr lang="el-GR" b="1" dirty="0" err="1"/>
              <a:t>αυτο</a:t>
            </a:r>
            <a:r>
              <a:rPr lang="en-US" b="1" dirty="0"/>
              <a:t>-</a:t>
            </a:r>
            <a:r>
              <a:rPr lang="el-GR" b="1" dirty="0"/>
              <a:t>χρηματοδοτούμενο</a:t>
            </a:r>
            <a:r>
              <a:rPr lang="en-US" b="1" dirty="0"/>
              <a:t>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2363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ea typeface="+mn-ea"/>
                <a:cs typeface="+mn-cs"/>
              </a:rPr>
              <a:t>Επικουρικές Συντάξεις</a:t>
            </a:r>
            <a: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l-GR" sz="2800" b="1" dirty="0">
                <a:solidFill>
                  <a:prstClr val="black"/>
                </a:solidFill>
                <a:ea typeface="+mn-ea"/>
                <a:cs typeface="+mn-cs"/>
              </a:rPr>
              <a:t>Έτος</a:t>
            </a:r>
            <a:r>
              <a:rPr lang="en-US" sz="2800" b="1" dirty="0">
                <a:solidFill>
                  <a:prstClr val="black"/>
                </a:solidFill>
                <a:ea typeface="+mn-ea"/>
                <a:cs typeface="+mn-cs"/>
              </a:rPr>
              <a:t> 2016 </a:t>
            </a:r>
            <a:endParaRPr lang="el-GR" sz="3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89128"/>
              </p:ext>
            </p:extLst>
          </p:nvPr>
        </p:nvGraphicFramePr>
        <p:xfrm>
          <a:off x="467544" y="1437624"/>
          <a:ext cx="7704856" cy="1626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7210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ΣΥΝΟΛΙΚΟΣ ΑΡΙΘΜΟΣ</a:t>
                      </a:r>
                      <a:r>
                        <a:rPr lang="el-GR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 ΕΝΕΡΓΩΝ ΑΣΦΑΛΙΣΜΕΝΩΝ </a:t>
                      </a:r>
                      <a:endParaRPr lang="el-GR" sz="1800" b="1" kern="1200" dirty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ΣΥΝΟΛΙΚΟΣ ΑΡΙΘΜΟΣ 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ΣΥΝΤΑΞΙΟΥΧΩΝ</a:t>
                      </a:r>
                      <a:endParaRPr lang="el-GR" sz="1800" b="1" kern="1200" dirty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5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2.200.000</a:t>
                      </a:r>
                      <a:endParaRPr lang="el-GR" sz="21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1.300.000</a:t>
                      </a:r>
                      <a:endParaRPr lang="el-GR" sz="21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  <a:ea typeface="+mn-ea"/>
                <a:cs typeface="+mn-cs"/>
              </a:rPr>
              <a:t>Κάλυψη από Επαγγελματικά Ταμεία</a:t>
            </a:r>
            <a:endParaRPr lang="el-GR" sz="3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132059"/>
              </p:ext>
            </p:extLst>
          </p:nvPr>
        </p:nvGraphicFramePr>
        <p:xfrm>
          <a:off x="899592" y="845820"/>
          <a:ext cx="7704855" cy="400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8285"/>
              </a:tblGrid>
              <a:tr h="37290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Χώρα</a:t>
                      </a:r>
                      <a:endParaRPr lang="el-GR" sz="1400" b="1" kern="1200" dirty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Κάλυψη Εργαζομένων στον Ιδιωτικό Τομέα της Οικονομίας</a:t>
                      </a:r>
                      <a:endParaRPr lang="el-GR" sz="1400" b="1" kern="1200" dirty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Επικουρική Σύνταξη σαν % της Συνολικής Σύνταξης</a:t>
                      </a:r>
                      <a:endParaRPr lang="el-GR" sz="1400" b="1" kern="1200" dirty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714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Βέλγιο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Δανία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Γερμανία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Ελλάδα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Ισπανία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Γαλλία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Ιρλανδία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Ιταλία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Λουξεμβούργο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Ολλανδία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Πορτογαλία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Μ.</a:t>
                      </a:r>
                      <a:r>
                        <a:rPr lang="el-GR" sz="1400" kern="1200" baseline="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Βρετανία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ΗΠΑ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kern="12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40+</a:t>
                      </a:r>
                      <a:endParaRPr lang="el-GR" sz="1400" kern="1200" dirty="0">
                        <a:solidFill>
                          <a:srgbClr val="1F497D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7144" marB="0" anchor="b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2363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  <a:ea typeface="+mn-ea"/>
                <a:cs typeface="+mn-cs"/>
              </a:rPr>
              <a:t>Αποδόσεις Περιουσίας</a:t>
            </a:r>
            <a:endParaRPr lang="el-GR" sz="3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94977"/>
              </p:ext>
            </p:extLst>
          </p:nvPr>
        </p:nvGraphicFramePr>
        <p:xfrm>
          <a:off x="457200" y="1200150"/>
          <a:ext cx="7704855" cy="290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Έτος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PSP</a:t>
                      </a:r>
                      <a:b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investments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Ηνωμένο</a:t>
                      </a:r>
                      <a:br>
                        <a:rPr lang="el-GR" sz="14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l-GR" sz="14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Βασίλειο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Yale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Mercer</a:t>
                      </a: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13,5%</a:t>
                      </a: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14,3%</a:t>
                      </a: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-17,2%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-7,6%</a:t>
                      </a: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-22,7%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-24,6%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-11,0%</a:t>
                      </a: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8,2%</a:t>
                      </a: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7,4%</a:t>
                      </a: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11,9%</a:t>
                      </a: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9,7%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67550"/>
          </a:xfrm>
        </p:spPr>
        <p:txBody>
          <a:bodyPr>
            <a:normAutofit fontScale="90000"/>
          </a:bodyPr>
          <a:lstStyle/>
          <a:p>
            <a:r>
              <a:rPr lang="el-GR" sz="2500" b="1" dirty="0">
                <a:solidFill>
                  <a:srgbClr val="000000"/>
                </a:solidFill>
              </a:rPr>
              <a:t>ΣΥΝΤΑΞΙΟΔΟΤΙΚΗ ΔΑΠΑΝΗ</a:t>
            </a:r>
            <a:r>
              <a:rPr lang="en-US" sz="2500" b="1" dirty="0">
                <a:solidFill>
                  <a:srgbClr val="000000"/>
                </a:solidFill>
              </a:rPr>
              <a:t> (</a:t>
            </a:r>
            <a:r>
              <a:rPr lang="el-GR" sz="2500" b="1" dirty="0">
                <a:solidFill>
                  <a:srgbClr val="000000"/>
                </a:solidFill>
              </a:rPr>
              <a:t>ΚΥΡΙΑ</a:t>
            </a:r>
            <a:r>
              <a:rPr lang="en-US" sz="2500" b="1" dirty="0">
                <a:solidFill>
                  <a:srgbClr val="000000"/>
                </a:solidFill>
              </a:rPr>
              <a:t> &amp; </a:t>
            </a:r>
            <a:r>
              <a:rPr lang="el-GR" sz="2500" b="1" dirty="0">
                <a:solidFill>
                  <a:srgbClr val="000000"/>
                </a:solidFill>
              </a:rPr>
              <a:t>ΕΠΙΚΟΥΡΙΚΗ</a:t>
            </a:r>
            <a:r>
              <a:rPr lang="en-US" sz="2500" b="1" dirty="0">
                <a:solidFill>
                  <a:srgbClr val="000000"/>
                </a:solidFill>
              </a:rPr>
              <a:t>) </a:t>
            </a:r>
            <a:endParaRPr lang="el-GR" sz="25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512" y="1059583"/>
          <a:ext cx="8784184" cy="3313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80470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l-GR" sz="900" b="0" i="1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Αξία σε τρέχουσες τιμές (Νομισματική μονάδα: εκατομμύρια ευρώ)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Βασική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εκτίμηση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Βασική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εκτίμηση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189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Κύριες Συντάξεις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ΙΚΑ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ΔΕΗ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ΟΑΕΕ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ΕΤΑΑ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ΕΤΑΠ-ΜΜΕ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ΝΑΤ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18.483,34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18.526,74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19.119,56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19.323,98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19.015,10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19.268,33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610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788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602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174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Κύριες Συντάξεις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ΔΗΜΟΣΙΟΣ ΤΟΜΕΑΣ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6.465,00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6.261,00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6.580,00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6.564,06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5.867,66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6.092,98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6.3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42</a:t>
                      </a:r>
                      <a:r>
                        <a:rPr lang="el-GR" sz="9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  <a:endParaRPr lang="el-GR" sz="9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6.4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  <a:r>
                        <a:rPr lang="el-GR" sz="9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3,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29</a:t>
                      </a:r>
                      <a:endParaRPr lang="el-GR" sz="9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6.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177</a:t>
                      </a:r>
                      <a:r>
                        <a:rPr lang="el-GR" sz="9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67</a:t>
                      </a:r>
                      <a:endParaRPr lang="el-GR" sz="9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470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Ανασφάλιστοι ΟΓΑ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338,40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380,38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358,66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339,66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174,50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,00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0179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Επικουρικές Συντάξεις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ΕΤΕΑ και λοιπά επικουρικά ταμεία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&amp;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ΜΤΠΥ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ΜΤΣ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ΜΤΝ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ΜΤΑ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3.836,00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4.042,00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4.200,00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3.633,00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3.778,00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3.889,00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677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431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2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 ~</a:t>
                      </a:r>
                      <a:r>
                        <a:rPr lang="el-GR" sz="8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Επικουρικές συντάξεις / Εκκαθάριση ληξιπρόθεσμων οφειλών από ειδικές επιχορηγήσεις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189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Δώρο</a:t>
                      </a:r>
                      <a:r>
                        <a:rPr lang="el-GR" sz="8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Χριστουγέννων και λοιπά επιδόματα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εκτός</a:t>
                      </a:r>
                      <a:r>
                        <a:rPr lang="el-GR" sz="8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δημοσίου τομέα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3.518,25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2.819,69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2.467,31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2.325,10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16,15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2,74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470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ΥΠΟΣΥΝΟΛΟ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32.640,99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32.029,81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32.725,53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32.185,80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28.923,41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29.480,05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el-GR" sz="9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059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,2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l-GR" sz="9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421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,3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l-GR" sz="9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0470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ΕΚΑΣ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1.059,30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1.051,70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890,00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842,00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791,00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726,00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920,00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736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336</a:t>
                      </a:r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470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ΣΥΝΟΛΙΚΗ ΔΑΠΑΝΗ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33.700,29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33.081,51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33.615,53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33.027,80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29.714,41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30.206,05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920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el-GR" sz="9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795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,2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l-GR" sz="9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758</a:t>
                      </a:r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el-GR" sz="9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67550"/>
          </a:xfrm>
        </p:spPr>
        <p:txBody>
          <a:bodyPr>
            <a:normAutofit fontScale="90000"/>
          </a:bodyPr>
          <a:lstStyle/>
          <a:p>
            <a:r>
              <a:rPr lang="el-GR" sz="2500" b="1" dirty="0">
                <a:solidFill>
                  <a:srgbClr val="000000"/>
                </a:solidFill>
              </a:rPr>
              <a:t>ΣΥΝΤΑΞΙΟΔΟΤΙΚΗ ΔΑΠΑΝΗ</a:t>
            </a:r>
            <a:r>
              <a:rPr lang="en-US" sz="2500" b="1" dirty="0">
                <a:solidFill>
                  <a:srgbClr val="000000"/>
                </a:solidFill>
              </a:rPr>
              <a:t> (</a:t>
            </a:r>
            <a:r>
              <a:rPr lang="el-GR" sz="2500" b="1" dirty="0">
                <a:solidFill>
                  <a:srgbClr val="000000"/>
                </a:solidFill>
              </a:rPr>
              <a:t>ΚΥΡΙΑ</a:t>
            </a:r>
            <a:r>
              <a:rPr lang="en-US" sz="2500" b="1" dirty="0">
                <a:solidFill>
                  <a:srgbClr val="000000"/>
                </a:solidFill>
              </a:rPr>
              <a:t> &amp; </a:t>
            </a:r>
            <a:r>
              <a:rPr lang="el-GR" sz="2500" b="1" dirty="0">
                <a:solidFill>
                  <a:srgbClr val="000000"/>
                </a:solidFill>
              </a:rPr>
              <a:t>ΕΠΙΚΟΥΡΙΚΗ</a:t>
            </a:r>
            <a:r>
              <a:rPr lang="en-US" sz="2500" b="1" dirty="0">
                <a:solidFill>
                  <a:srgbClr val="000000"/>
                </a:solidFill>
              </a:rPr>
              <a:t>) </a:t>
            </a:r>
            <a:endParaRPr lang="el-GR" sz="25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3524" y="897564"/>
          <a:ext cx="8568956" cy="3367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68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568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44304">
                <a:tc gridSpan="10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 i="1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Αξία σε τρέχουσες τιμές (Νομισματική μονάδα: εκατομμύρια ευρώ)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7144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Βασική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εκτίμηση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Βασική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εκτίμηση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Βασική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εκτίμηση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ΣΥΝΟΛΙΚΗ ΔΑΠΑΝΗ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33.700,29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33.081,51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33.615,53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33.027,80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29.714,41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30.206,05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31.055,03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31.654,22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32.134,93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% </a:t>
                      </a:r>
                      <a:r>
                        <a:rPr lang="el-GR" sz="9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του ΑΕΠ</a:t>
                      </a:r>
                      <a:endParaRPr lang="en-US" sz="9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ΑΕΠ</a:t>
                      </a:r>
                      <a:endParaRPr lang="en-US" sz="9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231.081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222.151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208.532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194.204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182.438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179.081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173.737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173.365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1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179.336,68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ΚΥΡΙΕΣ</a:t>
                      </a:r>
                      <a:r>
                        <a:rPr lang="el-GR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ΣΥΝΤΑΞΕΙΣ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(% 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του ΑΕΠ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12,32%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12,43%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13,51%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14,53%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13,65%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14,16%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15,01%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15,38%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15,12%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ΕΠΙΚΟΥΡΙΚΕΣ</a:t>
                      </a:r>
                      <a:r>
                        <a:rPr lang="el-GR" sz="9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ΣΥΝΤΑΞΕΙΣ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(% 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του ΑΕΠ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1,66%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1,82%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2,01%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1,87%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2,07%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2,17%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2,26%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2,28%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2,22%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194">
                <a:tc>
                  <a:txBody>
                    <a:bodyPr/>
                    <a:lstStyle/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ΑΝΑΣΦΑΛΙΣΤΟΙ ΟΓΑ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 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του ΑΕΠ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0,15%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0,17%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0,17%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0,17%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0,08%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ΕΚΑΣ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(% </a:t>
                      </a:r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του ΑΕΠ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0,46%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0,47%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0,43%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0,43%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0,43%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0,50%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b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ΣΥΝΟΛΙΚΗ</a:t>
                      </a:r>
                      <a:r>
                        <a:rPr lang="el-GR" sz="9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 ΔΑΠΑΝΗ</a:t>
                      </a:r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(% </a:t>
                      </a:r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του ΑΕΠ</a:t>
                      </a:r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14,58%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14,89%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16,12%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17,01%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16,29%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16,87%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17,87%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18,26%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17,92%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6005"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2.707.727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2.637.090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2800" b="1" dirty="0">
                <a:solidFill>
                  <a:prstClr val="black"/>
                </a:solidFill>
                <a:ea typeface="+mn-ea"/>
                <a:cs typeface="+mn-cs"/>
              </a:rPr>
              <a:t>Αριθμός συνταξιούχων (κύρια σύνταξη) </a:t>
            </a:r>
            <a:br>
              <a:rPr lang="el-GR" sz="2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l-GR" sz="2800" b="1" dirty="0">
                <a:solidFill>
                  <a:prstClr val="black"/>
                </a:solidFill>
                <a:ea typeface="+mn-ea"/>
                <a:cs typeface="+mn-cs"/>
              </a:rPr>
              <a:t>ανά κατηγορία σύνταξης </a:t>
            </a:r>
            <a:br>
              <a:rPr lang="el-GR" sz="2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l-GR" sz="2000" b="1" dirty="0">
                <a:solidFill>
                  <a:prstClr val="black"/>
                </a:solidFill>
                <a:ea typeface="+mn-ea"/>
                <a:cs typeface="+mn-cs"/>
              </a:rPr>
              <a:t>Έτη 2006-2015</a:t>
            </a:r>
            <a:endParaRPr lang="el-GR" sz="2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115616" y="1113588"/>
          <a:ext cx="6984776" cy="342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ΕΤΟΣ ΣΥΝΤΑΞΙΟΔΟΤΗΣΗΣ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ΣΥΝΟΛΙΚΟΣ ΑΡΙΘΜΟΣ ΣΥΝΤΑΞΙΟΥΧΩΝ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ΜΕΣΗ ΚΥΡΙΑ ΣΥΝΤΑΞΗ σε ευρώ (ΝΕΟΙ ΣΥΝΤΑΞΙΟΥΧΟΙ)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dirty="0"/>
                        <a:t>ΜΕΣΗ ΗΛΙΚΙΑ ΣΥΝΤΑΞΙΟΔΟΤΗΣΗΣ (ΝΕΟΙ ΣΥΝΤΑΞΙΟΥΧΟΙ)</a:t>
                      </a:r>
                      <a:endParaRPr lang="el-GR" sz="1200" b="1" kern="1200" dirty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2.526.829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b="1" kern="1200" dirty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2.568.234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2.601.045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2.638.412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2.649.293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839,47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59,56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2.686.094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817,63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60,22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2.695.389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779,93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60,32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2.636.929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847,02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59,33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2.608.339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802,81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59,41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2.628.677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656,77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kern="12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62,51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1480"/>
            <a:ext cx="8229600" cy="540060"/>
          </a:xfrm>
        </p:spPr>
        <p:txBody>
          <a:bodyPr>
            <a:normAutofit fontScale="90000"/>
          </a:bodyPr>
          <a:lstStyle/>
          <a:p>
            <a:r>
              <a:rPr lang="el-GR" dirty="0"/>
              <a:t>Ποσοστά Αναπλήρωσης</a:t>
            </a:r>
            <a:r>
              <a:rPr lang="en-US" dirty="0"/>
              <a:t> 2007</a:t>
            </a:r>
            <a:endParaRPr lang="el-GR" dirty="0"/>
          </a:p>
        </p:txBody>
      </p:sp>
      <p:graphicFrame>
        <p:nvGraphicFramePr>
          <p:cNvPr id="4" name="Chart 5"/>
          <p:cNvGraphicFramePr>
            <a:graphicFrameLocks noGrp="1"/>
          </p:cNvGraphicFramePr>
          <p:nvPr>
            <p:ph idx="1"/>
          </p:nvPr>
        </p:nvGraphicFramePr>
        <p:xfrm>
          <a:off x="457200" y="681540"/>
          <a:ext cx="8229600" cy="42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1480"/>
            <a:ext cx="8229600" cy="540060"/>
          </a:xfrm>
        </p:spPr>
        <p:txBody>
          <a:bodyPr>
            <a:normAutofit fontScale="90000"/>
          </a:bodyPr>
          <a:lstStyle/>
          <a:p>
            <a:r>
              <a:rPr lang="el-GR" dirty="0"/>
              <a:t>Ποσοστά Αναπλήρωσης</a:t>
            </a:r>
            <a:r>
              <a:rPr lang="en-US" dirty="0"/>
              <a:t> 2013</a:t>
            </a:r>
            <a:endParaRPr lang="el-GR" dirty="0"/>
          </a:p>
        </p:txBody>
      </p:sp>
      <p:graphicFrame>
        <p:nvGraphicFramePr>
          <p:cNvPr id="4" name="Chart 5"/>
          <p:cNvGraphicFramePr>
            <a:graphicFrameLocks noGrp="1"/>
          </p:cNvGraphicFramePr>
          <p:nvPr>
            <p:ph idx="1"/>
          </p:nvPr>
        </p:nvGraphicFramePr>
        <p:xfrm>
          <a:off x="457200" y="681541"/>
          <a:ext cx="8229600" cy="391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6"/>
          <p:cNvGraphicFramePr/>
          <p:nvPr/>
        </p:nvGraphicFramePr>
        <p:xfrm>
          <a:off x="755576" y="573528"/>
          <a:ext cx="777686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19256" cy="709588"/>
          </a:xfrm>
        </p:spPr>
        <p:txBody>
          <a:bodyPr>
            <a:noAutofit/>
          </a:bodyPr>
          <a:lstStyle/>
          <a:p>
            <a:r>
              <a:rPr lang="el-GR" sz="2800" b="1" i="1" dirty="0"/>
              <a:t>Ασφαλιστική Μεταρρύθμιση </a:t>
            </a: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l-GR" sz="2800" b="1" i="1" dirty="0"/>
              <a:t>Ν.4387/2016 (Νόμος </a:t>
            </a:r>
            <a:r>
              <a:rPr lang="el-GR" sz="2800" b="1" i="1" dirty="0" err="1"/>
              <a:t>Κατρούγκαλου</a:t>
            </a:r>
            <a:r>
              <a:rPr lang="el-GR" sz="2800" b="1" i="1" dirty="0"/>
              <a:t>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00150"/>
            <a:ext cx="8363272" cy="3603848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Η μεταρρύθμιση του συνταξιοδοτικού συστήματος περιλαμβάνει τη συγχώνευση όλων των ταμείων κύριας σύνταξης σε ένα ταμείο με </a:t>
            </a:r>
            <a:r>
              <a:rPr lang="el-GR" u="sng" dirty="0"/>
              <a:t>ενιαίους κανόνες </a:t>
            </a:r>
            <a:r>
              <a:rPr lang="el-GR" dirty="0"/>
              <a:t>για όλους τους συνταξιούχους, μέσω ενός </a:t>
            </a:r>
            <a:r>
              <a:rPr lang="el-GR" u="sng" dirty="0"/>
              <a:t>νέου τρόπου υπολογισμού των συντάξεων</a:t>
            </a:r>
            <a:r>
              <a:rPr lang="el-GR" dirty="0"/>
              <a:t>.</a:t>
            </a:r>
          </a:p>
          <a:p>
            <a:endParaRPr lang="en-US" u="sng" dirty="0"/>
          </a:p>
          <a:p>
            <a:r>
              <a:rPr lang="el-GR" u="sng" dirty="0"/>
              <a:t>Το όριο ηλικίας συνταξιοδότησης είναι</a:t>
            </a:r>
            <a:r>
              <a:rPr lang="en-US" u="sng" dirty="0"/>
              <a:t> </a:t>
            </a:r>
            <a:r>
              <a:rPr lang="el-GR" u="sng" dirty="0"/>
              <a:t>τα </a:t>
            </a:r>
            <a:r>
              <a:rPr lang="en-US" b="1" u="sng" dirty="0"/>
              <a:t>67</a:t>
            </a:r>
            <a:r>
              <a:rPr lang="en-US" u="sng" dirty="0"/>
              <a:t> </a:t>
            </a:r>
            <a:r>
              <a:rPr lang="el-GR" u="sng" dirty="0"/>
              <a:t>έτη</a:t>
            </a:r>
            <a:r>
              <a:rPr lang="en-US" u="sng" dirty="0"/>
              <a:t> </a:t>
            </a:r>
            <a:r>
              <a:rPr lang="el-GR" u="sng" dirty="0"/>
              <a:t>με </a:t>
            </a:r>
            <a:r>
              <a:rPr lang="en-US" b="1" u="sng" dirty="0"/>
              <a:t>15 </a:t>
            </a:r>
            <a:r>
              <a:rPr lang="el-GR" u="sng" dirty="0"/>
              <a:t>έτη ασφάλισης</a:t>
            </a:r>
            <a:r>
              <a:rPr lang="en-US" u="sng" dirty="0"/>
              <a:t> </a:t>
            </a:r>
            <a:r>
              <a:rPr lang="el-GR" u="sng" dirty="0"/>
              <a:t>ή τα </a:t>
            </a:r>
            <a:r>
              <a:rPr lang="en-US" b="1" u="sng" dirty="0"/>
              <a:t>62 </a:t>
            </a:r>
            <a:r>
              <a:rPr lang="el-GR" u="sng" dirty="0"/>
              <a:t>έτη</a:t>
            </a:r>
            <a:r>
              <a:rPr lang="en-US" u="sng" dirty="0"/>
              <a:t> </a:t>
            </a:r>
            <a:r>
              <a:rPr lang="el-GR" u="sng" dirty="0"/>
              <a:t>με</a:t>
            </a:r>
            <a:r>
              <a:rPr lang="en-US" u="sng" dirty="0"/>
              <a:t> </a:t>
            </a:r>
            <a:r>
              <a:rPr lang="en-US" b="1" u="sng" dirty="0"/>
              <a:t>40 </a:t>
            </a:r>
            <a:r>
              <a:rPr lang="el-GR" u="sng" dirty="0"/>
              <a:t>έτη ασφάλισης</a:t>
            </a:r>
            <a:r>
              <a:rPr lang="en-US" u="sng" dirty="0"/>
              <a:t>.</a:t>
            </a:r>
            <a:endParaRPr lang="el-GR" u="sng" dirty="0"/>
          </a:p>
          <a:p>
            <a:endParaRPr lang="en-US" u="sng" dirty="0"/>
          </a:p>
          <a:p>
            <a:r>
              <a:rPr lang="el-GR" dirty="0"/>
              <a:t>Το ποσό της </a:t>
            </a:r>
            <a:r>
              <a:rPr lang="el-GR" b="1" dirty="0"/>
              <a:t>εισφοράς</a:t>
            </a:r>
            <a:r>
              <a:rPr lang="el-GR" dirty="0"/>
              <a:t> για την κύρια σύνταξη είναι </a:t>
            </a:r>
            <a:r>
              <a:rPr lang="el-GR" b="1" dirty="0"/>
              <a:t>20%:</a:t>
            </a:r>
          </a:p>
          <a:p>
            <a:pPr lvl="1"/>
            <a:r>
              <a:rPr lang="el-GR" dirty="0"/>
              <a:t>13,33% για εργοδότη - 6,67% για εργαζόμενο επί της μισθοδοσίας </a:t>
            </a:r>
            <a:r>
              <a:rPr lang="el-GR" u="sng" dirty="0"/>
              <a:t>για μισθωτούς</a:t>
            </a:r>
            <a:r>
              <a:rPr lang="el-GR" dirty="0"/>
              <a:t>, με </a:t>
            </a:r>
            <a:r>
              <a:rPr lang="en-US" dirty="0"/>
              <a:t>maximum 5.860 € </a:t>
            </a:r>
            <a:r>
              <a:rPr lang="el-GR" dirty="0"/>
              <a:t>το μήνα</a:t>
            </a:r>
          </a:p>
          <a:p>
            <a:pPr lvl="1"/>
            <a:r>
              <a:rPr lang="el-GR" dirty="0"/>
              <a:t>20% επί των καθαρών εισοδημάτων </a:t>
            </a:r>
            <a:r>
              <a:rPr lang="el-GR" u="sng" dirty="0"/>
              <a:t>για αυτοαπασχολούμενους</a:t>
            </a:r>
            <a:r>
              <a:rPr lang="el-GR" dirty="0"/>
              <a:t>, με </a:t>
            </a:r>
            <a:r>
              <a:rPr lang="en-US" dirty="0"/>
              <a:t>min.</a:t>
            </a:r>
            <a:r>
              <a:rPr lang="el-GR" dirty="0"/>
              <a:t> 586 </a:t>
            </a:r>
            <a:r>
              <a:rPr lang="en-US" dirty="0"/>
              <a:t>€ </a:t>
            </a:r>
            <a:r>
              <a:rPr lang="el-GR" dirty="0"/>
              <a:t>και </a:t>
            </a:r>
            <a:r>
              <a:rPr lang="en-US" dirty="0"/>
              <a:t>max.</a:t>
            </a:r>
            <a:r>
              <a:rPr lang="el-GR" dirty="0"/>
              <a:t> 5.860 </a:t>
            </a:r>
            <a:r>
              <a:rPr lang="en-US" dirty="0"/>
              <a:t>€ </a:t>
            </a:r>
            <a:r>
              <a:rPr lang="el-GR" dirty="0"/>
              <a:t>το μήνα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i="1" dirty="0"/>
              <a:t>Ασφαλιστική Μεταρρύθμιση </a:t>
            </a:r>
            <a:r>
              <a:rPr lang="en-US" sz="3200" b="1" i="1" dirty="0"/>
              <a:t/>
            </a:r>
            <a:br>
              <a:rPr lang="en-US" sz="3200" b="1" i="1" dirty="0"/>
            </a:br>
            <a:r>
              <a:rPr lang="el-GR" sz="3200" b="1" i="1" dirty="0"/>
              <a:t> Ν.4387/2016 (Νόμος </a:t>
            </a:r>
            <a:r>
              <a:rPr lang="el-GR" sz="3200" b="1" i="1" dirty="0" err="1"/>
              <a:t>Κατρούγκαλου</a:t>
            </a:r>
            <a:r>
              <a:rPr lang="el-GR" sz="3200" b="1" i="1" dirty="0"/>
              <a:t>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Ελάχιστη εγγυημένη, κρατικά χρηματοδοτούμενη μηνιαία σύνταξη: </a:t>
            </a:r>
            <a:r>
              <a:rPr lang="el-GR" sz="2800" b="1" dirty="0"/>
              <a:t>384 ευρώ</a:t>
            </a:r>
            <a:r>
              <a:rPr lang="el-GR" sz="2800" dirty="0"/>
              <a:t> «Εθνική» Σύνταξη </a:t>
            </a:r>
            <a:r>
              <a:rPr lang="el-GR" sz="2800" b="1" dirty="0"/>
              <a:t>για 20 έτη</a:t>
            </a:r>
            <a:r>
              <a:rPr lang="el-GR" sz="2800" dirty="0"/>
              <a:t> ασφάλισης και 345,6 ευρώ για 15 έτη ασφάλισης </a:t>
            </a:r>
            <a:r>
              <a:rPr lang="en-US" sz="2800" dirty="0"/>
              <a:t> 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l-GR" sz="2800" u="sng" dirty="0"/>
              <a:t>συν</a:t>
            </a:r>
            <a:endParaRPr lang="en-US" sz="2800" u="sng" dirty="0"/>
          </a:p>
          <a:p>
            <a:r>
              <a:rPr lang="el-GR" sz="2800" dirty="0"/>
              <a:t>το ανταποδοτικό μέρος των εισφορών κοινωνικής ασφάλισης, το οποίο θα προστίθεται στην «εθνική» σύνταξη</a:t>
            </a:r>
            <a:r>
              <a:rPr lang="en-US" sz="2800" dirty="0"/>
              <a:t>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84" y="4731990"/>
            <a:ext cx="2122912" cy="3119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5603</TotalTime>
  <Words>1573</Words>
  <Application>Microsoft Office PowerPoint</Application>
  <PresentationFormat>On-screen Show (16:9)</PresentationFormat>
  <Paragraphs>778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Θέμα του Office</vt:lpstr>
      <vt:lpstr>PowerPoint Presentation</vt:lpstr>
      <vt:lpstr>Ασφαλιστική Μεταρρύθμιση Ν.4387/2016 (Νόμος Κατρούγκαλου)</vt:lpstr>
      <vt:lpstr>ΣΥΝΤΑΞΙΟΔΟΤΙΚΗ ΔΑΠΑΝΗ (ΚΥΡΙΑ &amp; ΕΠΙΚΟΥΡΙΚΗ) </vt:lpstr>
      <vt:lpstr>ΣΥΝΤΑΞΙΟΔΟΤΙΚΗ ΔΑΠΑΝΗ (ΚΥΡΙΑ &amp; ΕΠΙΚΟΥΡΙΚΗ) </vt:lpstr>
      <vt:lpstr>Αριθμός συνταξιούχων (κύρια σύνταξη)  ανά κατηγορία σύνταξης  Έτη 2006-2015</vt:lpstr>
      <vt:lpstr>Ποσοστά Αναπλήρωσης 2007</vt:lpstr>
      <vt:lpstr>Ποσοστά Αναπλήρωσης 2013</vt:lpstr>
      <vt:lpstr>Ασφαλιστική Μεταρρύθμιση  Ν.4387/2016 (Νόμος Κατρούγκαλου)</vt:lpstr>
      <vt:lpstr>Ασφαλιστική Μεταρρύθμιση   Ν.4387/2016 (Νόμος Κατρούγκαλου)</vt:lpstr>
      <vt:lpstr>Κλιμακωτός Συντελεστής Συσσώρευσης</vt:lpstr>
      <vt:lpstr>Ποσοστά Αναπλήρωσης</vt:lpstr>
      <vt:lpstr>PowerPoint Presentation</vt:lpstr>
      <vt:lpstr>PowerPoint Presentation</vt:lpstr>
      <vt:lpstr>PowerPoint Presentation</vt:lpstr>
      <vt:lpstr>PowerPoint Presentation</vt:lpstr>
      <vt:lpstr>Παραδείγματα</vt:lpstr>
      <vt:lpstr>Step 1: Enter your earnings in Column Β, but not more than the amount shown in Column Α. If you have ηο earnings, enter “0.” Step 2: Multiply the amounts in Column Β by the index  factors in Column C, and enter the results in Column D.  This gives you your indexed earnings, or the estimated  value of your earnings in current dollars. Step 3: Choose from Column D the 35 years with the  highest amounts. Add these amounts. $_ _ _ _ _ _ Step 4: Divide the result from Step 3 by 420 (the number  of months in 35 years). Round down to the next lowest  dollar. This wlll glve you your average indexed monthly earnings. $ _ _ _ _ _ _ Step 5: a. Multiply the first $856 in Step 4 by 90%. $ _ _ _ _ _ b. Multiply the amount in Step 4 over $856 and less than or equal to $5,157 by 32%. $ _ _ _ _ _ _ c. Multiply the amount in Step 4 over $5,157 by 15%. $ _ _ _ _ _ _ Step 6: Add a, b, and c from Step 5. Round down to the next lowest dollar. This is your estimated monthly retirement benefit at age 66, your full retirement age. $ _ _ _ _ _ _ Step 7: Multiply the amount in Step 6 by 75%. This is your estimated monthly retirement benefit if you retire at age 62.  $ _ _ _ _ _ _</vt:lpstr>
      <vt:lpstr>PowerPoint Presentation</vt:lpstr>
      <vt:lpstr>Ενιαίο Ταμείο Επικουρικής Ασφάλισης &amp; Εφάπαξ Παροχών </vt:lpstr>
      <vt:lpstr>Ενιαίο Ταμείο Επικουρικής Ασφάλισης &amp; Εφάπαξ Παροχών  Υπολογισμός σύνταξης</vt:lpstr>
      <vt:lpstr>Επικουρικές Συντάξεις Έτος 2016 </vt:lpstr>
      <vt:lpstr>Κάλυψη από Επαγγελματικά Ταμεία</vt:lpstr>
      <vt:lpstr>Αποδόσεις Περιουσίας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Ελίνα Καλπινέλλη</dc:creator>
  <cp:lastModifiedBy>Marianna</cp:lastModifiedBy>
  <cp:revision>230</cp:revision>
  <cp:lastPrinted>2017-03-28T07:54:16Z</cp:lastPrinted>
  <dcterms:created xsi:type="dcterms:W3CDTF">2016-03-03T14:11:48Z</dcterms:created>
  <dcterms:modified xsi:type="dcterms:W3CDTF">2017-03-28T07:54:24Z</dcterms:modified>
</cp:coreProperties>
</file>